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8" r:id="rId2"/>
    <p:sldId id="289" r:id="rId3"/>
    <p:sldId id="290" r:id="rId4"/>
    <p:sldId id="291" r:id="rId5"/>
    <p:sldId id="292" r:id="rId6"/>
    <p:sldId id="294" r:id="rId7"/>
    <p:sldId id="295" r:id="rId8"/>
    <p:sldId id="296" r:id="rId9"/>
    <p:sldId id="297" r:id="rId10"/>
    <p:sldId id="299" r:id="rId11"/>
    <p:sldId id="300" r:id="rId12"/>
    <p:sldId id="306" r:id="rId13"/>
    <p:sldId id="305" r:id="rId14"/>
    <p:sldId id="301" r:id="rId15"/>
    <p:sldId id="302" r:id="rId16"/>
    <p:sldId id="303" r:id="rId17"/>
    <p:sldId id="256" r:id="rId18"/>
    <p:sldId id="257" r:id="rId19"/>
    <p:sldId id="258" r:id="rId20"/>
    <p:sldId id="262" r:id="rId21"/>
    <p:sldId id="263" r:id="rId22"/>
    <p:sldId id="264" r:id="rId23"/>
    <p:sldId id="282" r:id="rId24"/>
    <p:sldId id="266" r:id="rId25"/>
    <p:sldId id="269" r:id="rId26"/>
    <p:sldId id="270" r:id="rId27"/>
    <p:sldId id="271"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FF00"/>
    <a:srgbClr val="FF99FF"/>
    <a:srgbClr val="0000FF"/>
    <a:srgbClr val="CC00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 Id="rId4" Type="http://schemas.openxmlformats.org/officeDocument/2006/relationships/image" Target="../media/image4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7A036-DE27-4744-AB0F-FAF55E18FE00}"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12CCD140-9702-4DD1-A0A2-F4639F988695}">
      <dgm:prSet phldrT="[Text]"/>
      <dgm:spPr/>
      <dgm:t>
        <a:bodyPr/>
        <a:lstStyle/>
        <a:p>
          <a:r>
            <a:rPr lang="en-US" dirty="0" smtClean="0"/>
            <a:t>MISSION</a:t>
          </a:r>
          <a:endParaRPr lang="en-US" dirty="0"/>
        </a:p>
      </dgm:t>
    </dgm:pt>
    <dgm:pt modelId="{B6927DA8-99CD-47D9-949F-7390E9D86A41}" type="parTrans" cxnId="{D6C24907-5A5D-4A4C-9144-702BB2179F0B}">
      <dgm:prSet/>
      <dgm:spPr/>
      <dgm:t>
        <a:bodyPr/>
        <a:lstStyle/>
        <a:p>
          <a:endParaRPr lang="en-US"/>
        </a:p>
      </dgm:t>
    </dgm:pt>
    <dgm:pt modelId="{86F1F44A-6EDD-471B-9F62-B834A3F03989}" type="sibTrans" cxnId="{D6C24907-5A5D-4A4C-9144-702BB2179F0B}">
      <dgm:prSet/>
      <dgm:spPr/>
      <dgm:t>
        <a:bodyPr/>
        <a:lstStyle/>
        <a:p>
          <a:endParaRPr lang="en-US"/>
        </a:p>
      </dgm:t>
    </dgm:pt>
    <dgm:pt modelId="{F4801940-4E43-4EA5-BB20-20C0E2664290}">
      <dgm:prSet phldrT="[Text]" custT="1"/>
      <dgm:spPr/>
      <dgm:t>
        <a:bodyPr/>
        <a:lstStyle/>
        <a:p>
          <a:r>
            <a:rPr lang="en-US" sz="2800" dirty="0" smtClean="0"/>
            <a:t>Empowerment of nation with knowledgeable pharmacists for Healthy India</a:t>
          </a:r>
          <a:endParaRPr lang="en-US" sz="2800" dirty="0"/>
        </a:p>
      </dgm:t>
    </dgm:pt>
    <dgm:pt modelId="{B6A20DDE-BBA0-420B-8B0D-6727AD1BB432}" type="parTrans" cxnId="{4B2486B4-4E8C-42BD-A1D2-45F3898E34FB}">
      <dgm:prSet/>
      <dgm:spPr/>
      <dgm:t>
        <a:bodyPr/>
        <a:lstStyle/>
        <a:p>
          <a:endParaRPr lang="en-US"/>
        </a:p>
      </dgm:t>
    </dgm:pt>
    <dgm:pt modelId="{742AB2BE-B81C-4F5B-8DDA-010C89D5086F}" type="sibTrans" cxnId="{4B2486B4-4E8C-42BD-A1D2-45F3898E34FB}">
      <dgm:prSet/>
      <dgm:spPr/>
      <dgm:t>
        <a:bodyPr/>
        <a:lstStyle/>
        <a:p>
          <a:endParaRPr lang="en-US"/>
        </a:p>
      </dgm:t>
    </dgm:pt>
    <dgm:pt modelId="{B7F02C5E-63C1-49F1-B15D-536EFB2FFA68}">
      <dgm:prSet phldrT="[Text]"/>
      <dgm:spPr/>
      <dgm:t>
        <a:bodyPr/>
        <a:lstStyle/>
        <a:p>
          <a:r>
            <a:rPr lang="en-US" dirty="0" smtClean="0"/>
            <a:t>VISION</a:t>
          </a:r>
          <a:endParaRPr lang="en-US" dirty="0"/>
        </a:p>
      </dgm:t>
    </dgm:pt>
    <dgm:pt modelId="{60972486-45C2-48BF-941A-7AFC8C178FB4}" type="parTrans" cxnId="{A0442B40-425D-4D68-8888-1D4DC393F95A}">
      <dgm:prSet/>
      <dgm:spPr/>
      <dgm:t>
        <a:bodyPr/>
        <a:lstStyle/>
        <a:p>
          <a:endParaRPr lang="en-US"/>
        </a:p>
      </dgm:t>
    </dgm:pt>
    <dgm:pt modelId="{CA7BB6D8-DA40-48C6-93CA-1E85410C66C0}" type="sibTrans" cxnId="{A0442B40-425D-4D68-8888-1D4DC393F95A}">
      <dgm:prSet/>
      <dgm:spPr/>
      <dgm:t>
        <a:bodyPr/>
        <a:lstStyle/>
        <a:p>
          <a:endParaRPr lang="en-US"/>
        </a:p>
      </dgm:t>
    </dgm:pt>
    <dgm:pt modelId="{95A56FE8-32B1-47FB-B0B5-423046FD530A}">
      <dgm:prSet phldrT="[Text]" custT="1"/>
      <dgm:spPr/>
      <dgm:t>
        <a:bodyPr/>
        <a:lstStyle/>
        <a:p>
          <a:r>
            <a:rPr lang="en-US" sz="2400" dirty="0" smtClean="0"/>
            <a:t>To provide pharmaceutical education par excellence</a:t>
          </a:r>
          <a:endParaRPr lang="en-US" sz="2400" dirty="0"/>
        </a:p>
      </dgm:t>
    </dgm:pt>
    <dgm:pt modelId="{73DB2206-1E4D-45C8-B4B8-9B365A4B3928}" type="parTrans" cxnId="{D778FECB-E0AB-4047-BE0A-D24227D23C60}">
      <dgm:prSet/>
      <dgm:spPr/>
      <dgm:t>
        <a:bodyPr/>
        <a:lstStyle/>
        <a:p>
          <a:endParaRPr lang="en-US"/>
        </a:p>
      </dgm:t>
    </dgm:pt>
    <dgm:pt modelId="{4F38FBA6-7B96-4743-A059-F4CC17A2B29D}" type="sibTrans" cxnId="{D778FECB-E0AB-4047-BE0A-D24227D23C60}">
      <dgm:prSet/>
      <dgm:spPr/>
      <dgm:t>
        <a:bodyPr/>
        <a:lstStyle/>
        <a:p>
          <a:endParaRPr lang="en-US"/>
        </a:p>
      </dgm:t>
    </dgm:pt>
    <dgm:pt modelId="{F0EBB1A9-668D-4397-87D5-4AA953E18660}">
      <dgm:prSet custT="1"/>
      <dgm:spPr/>
      <dgm:t>
        <a:bodyPr/>
        <a:lstStyle/>
        <a:p>
          <a:r>
            <a:rPr lang="en-US" sz="2400" dirty="0" smtClean="0"/>
            <a:t>To foster and disseminate productive research in  new and emerging area</a:t>
          </a:r>
          <a:endParaRPr lang="en-US" sz="2400" dirty="0"/>
        </a:p>
      </dgm:t>
    </dgm:pt>
    <dgm:pt modelId="{847C85DD-8021-4451-9680-CC25FFEAF441}" type="parTrans" cxnId="{7E4EA90C-509F-479F-BB6F-FAC9CE731178}">
      <dgm:prSet/>
      <dgm:spPr/>
      <dgm:t>
        <a:bodyPr/>
        <a:lstStyle/>
        <a:p>
          <a:endParaRPr lang="en-US"/>
        </a:p>
      </dgm:t>
    </dgm:pt>
    <dgm:pt modelId="{248B497D-770F-4C0A-A109-2FE730AD96E6}" type="sibTrans" cxnId="{7E4EA90C-509F-479F-BB6F-FAC9CE731178}">
      <dgm:prSet/>
      <dgm:spPr/>
      <dgm:t>
        <a:bodyPr/>
        <a:lstStyle/>
        <a:p>
          <a:endParaRPr lang="en-US"/>
        </a:p>
      </dgm:t>
    </dgm:pt>
    <dgm:pt modelId="{B53DA2DD-AF6B-4AB7-AF94-2171232054DB}">
      <dgm:prSet phldrT="[Text]" custT="1"/>
      <dgm:spPr/>
      <dgm:t>
        <a:bodyPr/>
        <a:lstStyle/>
        <a:p>
          <a:r>
            <a:rPr lang="en-US" sz="2400" dirty="0" smtClean="0"/>
            <a:t>To provide community, institutional and industrial pharmacy.</a:t>
          </a:r>
          <a:endParaRPr lang="en-US" sz="2400" dirty="0"/>
        </a:p>
      </dgm:t>
    </dgm:pt>
    <dgm:pt modelId="{18E6ADA1-CC0F-4CFD-8CC7-C674B654A3C1}" type="parTrans" cxnId="{12F34B93-70AE-42C4-A663-076C9F534295}">
      <dgm:prSet/>
      <dgm:spPr/>
      <dgm:t>
        <a:bodyPr/>
        <a:lstStyle/>
        <a:p>
          <a:endParaRPr lang="en-US"/>
        </a:p>
      </dgm:t>
    </dgm:pt>
    <dgm:pt modelId="{3D79A621-381B-499E-9049-42F8D2B09E79}" type="sibTrans" cxnId="{12F34B93-70AE-42C4-A663-076C9F534295}">
      <dgm:prSet/>
      <dgm:spPr/>
      <dgm:t>
        <a:bodyPr/>
        <a:lstStyle/>
        <a:p>
          <a:endParaRPr lang="en-US"/>
        </a:p>
      </dgm:t>
    </dgm:pt>
    <dgm:pt modelId="{02721EDF-1211-4FBD-9855-FA21A3D8ACF5}">
      <dgm:prSet custT="1"/>
      <dgm:spPr/>
      <dgm:t>
        <a:bodyPr/>
        <a:lstStyle/>
        <a:p>
          <a:r>
            <a:rPr lang="en-US" sz="2400" dirty="0" smtClean="0"/>
            <a:t>To generate  human resource in profession of pharmacy</a:t>
          </a:r>
          <a:endParaRPr lang="en-US" sz="2400" dirty="0"/>
        </a:p>
      </dgm:t>
    </dgm:pt>
    <dgm:pt modelId="{FD0FD871-9AF5-48F9-95EF-E7B3DDFA8886}" type="parTrans" cxnId="{B7CA73D1-6041-4C00-951E-5E0D7EF63FA7}">
      <dgm:prSet/>
      <dgm:spPr/>
      <dgm:t>
        <a:bodyPr/>
        <a:lstStyle/>
        <a:p>
          <a:endParaRPr lang="en-US"/>
        </a:p>
      </dgm:t>
    </dgm:pt>
    <dgm:pt modelId="{6AE5ECE5-649B-48CE-B156-817DF9B4487B}" type="sibTrans" cxnId="{B7CA73D1-6041-4C00-951E-5E0D7EF63FA7}">
      <dgm:prSet/>
      <dgm:spPr/>
      <dgm:t>
        <a:bodyPr/>
        <a:lstStyle/>
        <a:p>
          <a:endParaRPr lang="en-US"/>
        </a:p>
      </dgm:t>
    </dgm:pt>
    <dgm:pt modelId="{AF94B117-F857-48AC-B11E-7085C2A684EF}" type="pres">
      <dgm:prSet presAssocID="{6017A036-DE27-4744-AB0F-FAF55E18FE00}" presName="linearFlow" presStyleCnt="0">
        <dgm:presLayoutVars>
          <dgm:dir/>
          <dgm:animLvl val="lvl"/>
          <dgm:resizeHandles val="exact"/>
        </dgm:presLayoutVars>
      </dgm:prSet>
      <dgm:spPr/>
      <dgm:t>
        <a:bodyPr/>
        <a:lstStyle/>
        <a:p>
          <a:endParaRPr lang="en-US"/>
        </a:p>
      </dgm:t>
    </dgm:pt>
    <dgm:pt modelId="{A2BC86C6-360F-4D27-882F-0DE00DC5636F}" type="pres">
      <dgm:prSet presAssocID="{12CCD140-9702-4DD1-A0A2-F4639F988695}" presName="composite" presStyleCnt="0"/>
      <dgm:spPr/>
    </dgm:pt>
    <dgm:pt modelId="{CCE56EE8-13D4-4C45-97C7-C2F28955FB66}" type="pres">
      <dgm:prSet presAssocID="{12CCD140-9702-4DD1-A0A2-F4639F988695}" presName="parentText" presStyleLbl="alignNode1" presStyleIdx="0" presStyleCnt="2">
        <dgm:presLayoutVars>
          <dgm:chMax val="1"/>
          <dgm:bulletEnabled val="1"/>
        </dgm:presLayoutVars>
      </dgm:prSet>
      <dgm:spPr/>
      <dgm:t>
        <a:bodyPr/>
        <a:lstStyle/>
        <a:p>
          <a:endParaRPr lang="en-US"/>
        </a:p>
      </dgm:t>
    </dgm:pt>
    <dgm:pt modelId="{3844ACDD-B48E-4F41-A9B9-2C893F17C764}" type="pres">
      <dgm:prSet presAssocID="{12CCD140-9702-4DD1-A0A2-F4639F988695}" presName="descendantText" presStyleLbl="alignAcc1" presStyleIdx="0" presStyleCnt="2" custLinFactNeighborX="0" custLinFactNeighborY="7776">
        <dgm:presLayoutVars>
          <dgm:bulletEnabled val="1"/>
        </dgm:presLayoutVars>
      </dgm:prSet>
      <dgm:spPr/>
      <dgm:t>
        <a:bodyPr/>
        <a:lstStyle/>
        <a:p>
          <a:endParaRPr lang="en-US"/>
        </a:p>
      </dgm:t>
    </dgm:pt>
    <dgm:pt modelId="{1424C8CB-5A6E-41BE-B937-DFF13E1A5936}" type="pres">
      <dgm:prSet presAssocID="{86F1F44A-6EDD-471B-9F62-B834A3F03989}" presName="sp" presStyleCnt="0"/>
      <dgm:spPr/>
    </dgm:pt>
    <dgm:pt modelId="{2396D729-0B8B-412D-818B-093FFE7B1073}" type="pres">
      <dgm:prSet presAssocID="{B7F02C5E-63C1-49F1-B15D-536EFB2FFA68}" presName="composite" presStyleCnt="0"/>
      <dgm:spPr/>
    </dgm:pt>
    <dgm:pt modelId="{BB624802-66C1-41DF-94A8-DB4585C03B06}" type="pres">
      <dgm:prSet presAssocID="{B7F02C5E-63C1-49F1-B15D-536EFB2FFA68}" presName="parentText" presStyleLbl="alignNode1" presStyleIdx="1" presStyleCnt="2">
        <dgm:presLayoutVars>
          <dgm:chMax val="1"/>
          <dgm:bulletEnabled val="1"/>
        </dgm:presLayoutVars>
      </dgm:prSet>
      <dgm:spPr/>
      <dgm:t>
        <a:bodyPr/>
        <a:lstStyle/>
        <a:p>
          <a:endParaRPr lang="en-US"/>
        </a:p>
      </dgm:t>
    </dgm:pt>
    <dgm:pt modelId="{FA5467C0-6FFA-416D-9340-0BBBA4AC8EC1}" type="pres">
      <dgm:prSet presAssocID="{B7F02C5E-63C1-49F1-B15D-536EFB2FFA68}" presName="descendantText" presStyleLbl="alignAcc1" presStyleIdx="1" presStyleCnt="2" custScaleY="185020">
        <dgm:presLayoutVars>
          <dgm:bulletEnabled val="1"/>
        </dgm:presLayoutVars>
      </dgm:prSet>
      <dgm:spPr/>
      <dgm:t>
        <a:bodyPr/>
        <a:lstStyle/>
        <a:p>
          <a:endParaRPr lang="en-US"/>
        </a:p>
      </dgm:t>
    </dgm:pt>
  </dgm:ptLst>
  <dgm:cxnLst>
    <dgm:cxn modelId="{D6C24907-5A5D-4A4C-9144-702BB2179F0B}" srcId="{6017A036-DE27-4744-AB0F-FAF55E18FE00}" destId="{12CCD140-9702-4DD1-A0A2-F4639F988695}" srcOrd="0" destOrd="0" parTransId="{B6927DA8-99CD-47D9-949F-7390E9D86A41}" sibTransId="{86F1F44A-6EDD-471B-9F62-B834A3F03989}"/>
    <dgm:cxn modelId="{4B9F32C1-C118-42A7-92E8-724D04466EB1}" type="presOf" srcId="{F0EBB1A9-668D-4397-87D5-4AA953E18660}" destId="{FA5467C0-6FFA-416D-9340-0BBBA4AC8EC1}" srcOrd="0" destOrd="2" presId="urn:microsoft.com/office/officeart/2005/8/layout/chevron2"/>
    <dgm:cxn modelId="{A0442B40-425D-4D68-8888-1D4DC393F95A}" srcId="{6017A036-DE27-4744-AB0F-FAF55E18FE00}" destId="{B7F02C5E-63C1-49F1-B15D-536EFB2FFA68}" srcOrd="1" destOrd="0" parTransId="{60972486-45C2-48BF-941A-7AFC8C178FB4}" sibTransId="{CA7BB6D8-DA40-48C6-93CA-1E85410C66C0}"/>
    <dgm:cxn modelId="{D778FECB-E0AB-4047-BE0A-D24227D23C60}" srcId="{B7F02C5E-63C1-49F1-B15D-536EFB2FFA68}" destId="{95A56FE8-32B1-47FB-B0B5-423046FD530A}" srcOrd="0" destOrd="0" parTransId="{73DB2206-1E4D-45C8-B4B8-9B365A4B3928}" sibTransId="{4F38FBA6-7B96-4743-A059-F4CC17A2B29D}"/>
    <dgm:cxn modelId="{12F34B93-70AE-42C4-A663-076C9F534295}" srcId="{B7F02C5E-63C1-49F1-B15D-536EFB2FFA68}" destId="{B53DA2DD-AF6B-4AB7-AF94-2171232054DB}" srcOrd="1" destOrd="0" parTransId="{18E6ADA1-CC0F-4CFD-8CC7-C674B654A3C1}" sibTransId="{3D79A621-381B-499E-9049-42F8D2B09E79}"/>
    <dgm:cxn modelId="{7E4EA90C-509F-479F-BB6F-FAC9CE731178}" srcId="{B7F02C5E-63C1-49F1-B15D-536EFB2FFA68}" destId="{F0EBB1A9-668D-4397-87D5-4AA953E18660}" srcOrd="2" destOrd="0" parTransId="{847C85DD-8021-4451-9680-CC25FFEAF441}" sibTransId="{248B497D-770F-4C0A-A109-2FE730AD96E6}"/>
    <dgm:cxn modelId="{B7CA73D1-6041-4C00-951E-5E0D7EF63FA7}" srcId="{B7F02C5E-63C1-49F1-B15D-536EFB2FFA68}" destId="{02721EDF-1211-4FBD-9855-FA21A3D8ACF5}" srcOrd="3" destOrd="0" parTransId="{FD0FD871-9AF5-48F9-95EF-E7B3DDFA8886}" sibTransId="{6AE5ECE5-649B-48CE-B156-817DF9B4487B}"/>
    <dgm:cxn modelId="{1CF65B79-E3A5-498E-86DE-E37140E2DFC8}" type="presOf" srcId="{12CCD140-9702-4DD1-A0A2-F4639F988695}" destId="{CCE56EE8-13D4-4C45-97C7-C2F28955FB66}" srcOrd="0" destOrd="0" presId="urn:microsoft.com/office/officeart/2005/8/layout/chevron2"/>
    <dgm:cxn modelId="{4B2486B4-4E8C-42BD-A1D2-45F3898E34FB}" srcId="{12CCD140-9702-4DD1-A0A2-F4639F988695}" destId="{F4801940-4E43-4EA5-BB20-20C0E2664290}" srcOrd="0" destOrd="0" parTransId="{B6A20DDE-BBA0-420B-8B0D-6727AD1BB432}" sibTransId="{742AB2BE-B81C-4F5B-8DDA-010C89D5086F}"/>
    <dgm:cxn modelId="{5C08F0AE-DCD0-4A45-82A6-D4144AAEE49F}" type="presOf" srcId="{95A56FE8-32B1-47FB-B0B5-423046FD530A}" destId="{FA5467C0-6FFA-416D-9340-0BBBA4AC8EC1}" srcOrd="0" destOrd="0" presId="urn:microsoft.com/office/officeart/2005/8/layout/chevron2"/>
    <dgm:cxn modelId="{F6C3C50F-7F0C-4140-9FC2-CAF976500264}" type="presOf" srcId="{6017A036-DE27-4744-AB0F-FAF55E18FE00}" destId="{AF94B117-F857-48AC-B11E-7085C2A684EF}" srcOrd="0" destOrd="0" presId="urn:microsoft.com/office/officeart/2005/8/layout/chevron2"/>
    <dgm:cxn modelId="{189B4BE8-7034-4F96-801B-9FB8B2A6577C}" type="presOf" srcId="{B53DA2DD-AF6B-4AB7-AF94-2171232054DB}" destId="{FA5467C0-6FFA-416D-9340-0BBBA4AC8EC1}" srcOrd="0" destOrd="1" presId="urn:microsoft.com/office/officeart/2005/8/layout/chevron2"/>
    <dgm:cxn modelId="{5D5FA1A5-740D-4BF8-A63F-FC417A166743}" type="presOf" srcId="{B7F02C5E-63C1-49F1-B15D-536EFB2FFA68}" destId="{BB624802-66C1-41DF-94A8-DB4585C03B06}" srcOrd="0" destOrd="0" presId="urn:microsoft.com/office/officeart/2005/8/layout/chevron2"/>
    <dgm:cxn modelId="{2F044D7B-D388-449B-81C2-492A1C967935}" type="presOf" srcId="{02721EDF-1211-4FBD-9855-FA21A3D8ACF5}" destId="{FA5467C0-6FFA-416D-9340-0BBBA4AC8EC1}" srcOrd="0" destOrd="3" presId="urn:microsoft.com/office/officeart/2005/8/layout/chevron2"/>
    <dgm:cxn modelId="{911BA8B7-708F-4843-933F-B3891ADA26FC}" type="presOf" srcId="{F4801940-4E43-4EA5-BB20-20C0E2664290}" destId="{3844ACDD-B48E-4F41-A9B9-2C893F17C764}" srcOrd="0" destOrd="0" presId="urn:microsoft.com/office/officeart/2005/8/layout/chevron2"/>
    <dgm:cxn modelId="{A176516A-AF5E-44D5-B68D-8D5F913BE39C}" type="presParOf" srcId="{AF94B117-F857-48AC-B11E-7085C2A684EF}" destId="{A2BC86C6-360F-4D27-882F-0DE00DC5636F}" srcOrd="0" destOrd="0" presId="urn:microsoft.com/office/officeart/2005/8/layout/chevron2"/>
    <dgm:cxn modelId="{78FDDE25-B3B9-4CF4-9D5C-D81DC629EF1F}" type="presParOf" srcId="{A2BC86C6-360F-4D27-882F-0DE00DC5636F}" destId="{CCE56EE8-13D4-4C45-97C7-C2F28955FB66}" srcOrd="0" destOrd="0" presId="urn:microsoft.com/office/officeart/2005/8/layout/chevron2"/>
    <dgm:cxn modelId="{D3C77C21-4F31-4FD6-BBCC-BD41AB9E249C}" type="presParOf" srcId="{A2BC86C6-360F-4D27-882F-0DE00DC5636F}" destId="{3844ACDD-B48E-4F41-A9B9-2C893F17C764}" srcOrd="1" destOrd="0" presId="urn:microsoft.com/office/officeart/2005/8/layout/chevron2"/>
    <dgm:cxn modelId="{C509EF3D-8668-4ADE-848E-D7EAE8B56F72}" type="presParOf" srcId="{AF94B117-F857-48AC-B11E-7085C2A684EF}" destId="{1424C8CB-5A6E-41BE-B937-DFF13E1A5936}" srcOrd="1" destOrd="0" presId="urn:microsoft.com/office/officeart/2005/8/layout/chevron2"/>
    <dgm:cxn modelId="{B88B5E57-475E-4D03-9632-93B8A4521629}" type="presParOf" srcId="{AF94B117-F857-48AC-B11E-7085C2A684EF}" destId="{2396D729-0B8B-412D-818B-093FFE7B1073}" srcOrd="2" destOrd="0" presId="urn:microsoft.com/office/officeart/2005/8/layout/chevron2"/>
    <dgm:cxn modelId="{0DF37FD7-EBF1-4BAD-8916-E677ED48DA0E}" type="presParOf" srcId="{2396D729-0B8B-412D-818B-093FFE7B1073}" destId="{BB624802-66C1-41DF-94A8-DB4585C03B06}" srcOrd="0" destOrd="0" presId="urn:microsoft.com/office/officeart/2005/8/layout/chevron2"/>
    <dgm:cxn modelId="{398DDB38-6802-4034-A9CE-360E4E433E36}" type="presParOf" srcId="{2396D729-0B8B-412D-818B-093FFE7B1073}" destId="{FA5467C0-6FFA-416D-9340-0BBBA4AC8EC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55A91-A2BF-403E-B03B-79C768D83F8C}"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D48461CA-3FFF-48CF-8900-1F58EE2AC009}">
      <dgm:prSet phldrT="[Text]"/>
      <dgm:spPr/>
      <dgm:t>
        <a:bodyPr/>
        <a:lstStyle/>
        <a:p>
          <a:r>
            <a:rPr lang="en-US" b="1" dirty="0" smtClean="0"/>
            <a:t>Directorate of Technical Education, Maharashtra State</a:t>
          </a:r>
          <a:endParaRPr lang="en-US" b="1" dirty="0"/>
        </a:p>
      </dgm:t>
    </dgm:pt>
    <dgm:pt modelId="{061FE9CA-7C73-45D8-98BA-9DEF87741758}" type="parTrans" cxnId="{41A79191-DE6F-400D-9611-106713358F01}">
      <dgm:prSet/>
      <dgm:spPr/>
      <dgm:t>
        <a:bodyPr/>
        <a:lstStyle/>
        <a:p>
          <a:endParaRPr lang="en-US"/>
        </a:p>
      </dgm:t>
    </dgm:pt>
    <dgm:pt modelId="{694D14E8-9F8D-4E3A-A528-4172DE813DAB}" type="sibTrans" cxnId="{41A79191-DE6F-400D-9611-106713358F01}">
      <dgm:prSet/>
      <dgm:spPr/>
      <dgm:t>
        <a:bodyPr/>
        <a:lstStyle/>
        <a:p>
          <a:endParaRPr lang="en-US"/>
        </a:p>
      </dgm:t>
    </dgm:pt>
    <dgm:pt modelId="{485B9416-EC65-41CE-9A58-51F981126BC0}">
      <dgm:prSet phldrT="[Text]"/>
      <dgm:spPr/>
      <dgm:t>
        <a:bodyPr/>
        <a:lstStyle/>
        <a:p>
          <a:r>
            <a:rPr lang="en-US" b="1" dirty="0" smtClean="0"/>
            <a:t>All India Council for Technical Education</a:t>
          </a:r>
          <a:endParaRPr lang="en-US" b="1" dirty="0"/>
        </a:p>
      </dgm:t>
    </dgm:pt>
    <dgm:pt modelId="{8FD88082-E3C6-433B-A3D7-D1A10DC92633}" type="parTrans" cxnId="{3F6B4005-9786-4DDF-826F-082C8F11B82D}">
      <dgm:prSet/>
      <dgm:spPr/>
      <dgm:t>
        <a:bodyPr/>
        <a:lstStyle/>
        <a:p>
          <a:endParaRPr lang="en-US"/>
        </a:p>
      </dgm:t>
    </dgm:pt>
    <dgm:pt modelId="{72FF87C8-15A0-4156-804B-33BA6A8EEE93}" type="sibTrans" cxnId="{3F6B4005-9786-4DDF-826F-082C8F11B82D}">
      <dgm:prSet/>
      <dgm:spPr/>
      <dgm:t>
        <a:bodyPr/>
        <a:lstStyle/>
        <a:p>
          <a:endParaRPr lang="en-US"/>
        </a:p>
      </dgm:t>
    </dgm:pt>
    <dgm:pt modelId="{8AF6757C-3750-4F71-952E-DB76F32DE979}">
      <dgm:prSet phldrT="[Text]"/>
      <dgm:spPr/>
      <dgm:t>
        <a:bodyPr/>
        <a:lstStyle/>
        <a:p>
          <a:r>
            <a:rPr lang="en-US" b="1" dirty="0" smtClean="0"/>
            <a:t>Pharmacy Council of India</a:t>
          </a:r>
          <a:endParaRPr lang="en-US" b="1" dirty="0"/>
        </a:p>
      </dgm:t>
    </dgm:pt>
    <dgm:pt modelId="{B79805C9-EBCC-4D62-85EB-58B3BA1C5F82}" type="parTrans" cxnId="{7A430559-261E-48E0-9B1C-C14349AF1D42}">
      <dgm:prSet/>
      <dgm:spPr/>
      <dgm:t>
        <a:bodyPr/>
        <a:lstStyle/>
        <a:p>
          <a:endParaRPr lang="en-US"/>
        </a:p>
      </dgm:t>
    </dgm:pt>
    <dgm:pt modelId="{BC6AD945-9560-4709-8ECB-FD9665490579}" type="sibTrans" cxnId="{7A430559-261E-48E0-9B1C-C14349AF1D42}">
      <dgm:prSet/>
      <dgm:spPr/>
      <dgm:t>
        <a:bodyPr/>
        <a:lstStyle/>
        <a:p>
          <a:endParaRPr lang="en-US"/>
        </a:p>
      </dgm:t>
    </dgm:pt>
    <dgm:pt modelId="{1FAB557F-57B0-49E2-B2DB-FA1B1F98FCC9}">
      <dgm:prSet phldrT="[Text]"/>
      <dgm:spPr/>
      <dgm:t>
        <a:bodyPr/>
        <a:lstStyle/>
        <a:p>
          <a:r>
            <a:rPr lang="en-US" b="1" dirty="0" err="1" smtClean="0"/>
            <a:t>Shivaji</a:t>
          </a:r>
          <a:r>
            <a:rPr lang="en-US" b="1" dirty="0" smtClean="0"/>
            <a:t> University, Kolhapur &amp; DBATU, </a:t>
          </a:r>
          <a:r>
            <a:rPr lang="en-US" b="1" dirty="0" err="1" smtClean="0"/>
            <a:t>Lonere</a:t>
          </a:r>
          <a:endParaRPr lang="en-US" b="1" dirty="0"/>
        </a:p>
      </dgm:t>
    </dgm:pt>
    <dgm:pt modelId="{857D8913-1EED-496D-B329-167B4DC2C45C}" type="parTrans" cxnId="{A7F5F3FA-6672-45DB-9839-9876FCD50C02}">
      <dgm:prSet/>
      <dgm:spPr/>
      <dgm:t>
        <a:bodyPr/>
        <a:lstStyle/>
        <a:p>
          <a:endParaRPr lang="en-US"/>
        </a:p>
      </dgm:t>
    </dgm:pt>
    <dgm:pt modelId="{870F7DFC-3F64-4E0D-9E59-981554780667}" type="sibTrans" cxnId="{A7F5F3FA-6672-45DB-9839-9876FCD50C02}">
      <dgm:prSet/>
      <dgm:spPr/>
      <dgm:t>
        <a:bodyPr/>
        <a:lstStyle/>
        <a:p>
          <a:endParaRPr lang="en-US"/>
        </a:p>
      </dgm:t>
    </dgm:pt>
    <dgm:pt modelId="{3F4A27FE-098B-4C0E-B4E1-12B96B61A95F}" type="pres">
      <dgm:prSet presAssocID="{38455A91-A2BF-403E-B03B-79C768D83F8C}" presName="linearFlow" presStyleCnt="0">
        <dgm:presLayoutVars>
          <dgm:dir/>
          <dgm:resizeHandles val="exact"/>
        </dgm:presLayoutVars>
      </dgm:prSet>
      <dgm:spPr/>
      <dgm:t>
        <a:bodyPr/>
        <a:lstStyle/>
        <a:p>
          <a:endParaRPr lang="en-US"/>
        </a:p>
      </dgm:t>
    </dgm:pt>
    <dgm:pt modelId="{64E4E763-DEED-4983-A86A-FB95C74752C0}" type="pres">
      <dgm:prSet presAssocID="{D48461CA-3FFF-48CF-8900-1F58EE2AC009}" presName="composite" presStyleCnt="0"/>
      <dgm:spPr/>
    </dgm:pt>
    <dgm:pt modelId="{8C9B8918-765D-4777-A0FB-EB6A6682503A}" type="pres">
      <dgm:prSet presAssocID="{D48461CA-3FFF-48CF-8900-1F58EE2AC009}"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762E4196-5B6E-40BD-93E2-A564F36CA976}" type="pres">
      <dgm:prSet presAssocID="{D48461CA-3FFF-48CF-8900-1F58EE2AC009}" presName="txShp" presStyleLbl="node1" presStyleIdx="0" presStyleCnt="4">
        <dgm:presLayoutVars>
          <dgm:bulletEnabled val="1"/>
        </dgm:presLayoutVars>
      </dgm:prSet>
      <dgm:spPr/>
      <dgm:t>
        <a:bodyPr/>
        <a:lstStyle/>
        <a:p>
          <a:endParaRPr lang="en-US"/>
        </a:p>
      </dgm:t>
    </dgm:pt>
    <dgm:pt modelId="{62DB5B97-A5E6-4B32-A615-1ED18C48D506}" type="pres">
      <dgm:prSet presAssocID="{694D14E8-9F8D-4E3A-A528-4172DE813DAB}" presName="spacing" presStyleCnt="0"/>
      <dgm:spPr/>
    </dgm:pt>
    <dgm:pt modelId="{CF2EA28D-D9B6-4474-9C76-64C6BFDE30DA}" type="pres">
      <dgm:prSet presAssocID="{485B9416-EC65-41CE-9A58-51F981126BC0}" presName="composite" presStyleCnt="0"/>
      <dgm:spPr/>
    </dgm:pt>
    <dgm:pt modelId="{209A7DBC-F23B-4149-9C5B-36ED3DEE4B0F}" type="pres">
      <dgm:prSet presAssocID="{485B9416-EC65-41CE-9A58-51F981126BC0}"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6792F69-C4C0-4FD8-AA63-40EB4722A713}" type="pres">
      <dgm:prSet presAssocID="{485B9416-EC65-41CE-9A58-51F981126BC0}" presName="txShp" presStyleLbl="node1" presStyleIdx="1" presStyleCnt="4">
        <dgm:presLayoutVars>
          <dgm:bulletEnabled val="1"/>
        </dgm:presLayoutVars>
      </dgm:prSet>
      <dgm:spPr/>
      <dgm:t>
        <a:bodyPr/>
        <a:lstStyle/>
        <a:p>
          <a:endParaRPr lang="en-US"/>
        </a:p>
      </dgm:t>
    </dgm:pt>
    <dgm:pt modelId="{13460F05-F5BB-4D2A-96A3-35AAAF9DCA4F}" type="pres">
      <dgm:prSet presAssocID="{72FF87C8-15A0-4156-804B-33BA6A8EEE93}" presName="spacing" presStyleCnt="0"/>
      <dgm:spPr/>
    </dgm:pt>
    <dgm:pt modelId="{9764D535-6D64-4669-A652-68F628B4B652}" type="pres">
      <dgm:prSet presAssocID="{8AF6757C-3750-4F71-952E-DB76F32DE979}" presName="composite" presStyleCnt="0"/>
      <dgm:spPr/>
    </dgm:pt>
    <dgm:pt modelId="{8043FB4F-408B-4991-BA29-44BA990FD8C1}" type="pres">
      <dgm:prSet presAssocID="{8AF6757C-3750-4F71-952E-DB76F32DE979}"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5E2683D-1B6E-4257-9607-EB248F3E0AE0}" type="pres">
      <dgm:prSet presAssocID="{8AF6757C-3750-4F71-952E-DB76F32DE979}" presName="txShp" presStyleLbl="node1" presStyleIdx="2" presStyleCnt="4">
        <dgm:presLayoutVars>
          <dgm:bulletEnabled val="1"/>
        </dgm:presLayoutVars>
      </dgm:prSet>
      <dgm:spPr/>
      <dgm:t>
        <a:bodyPr/>
        <a:lstStyle/>
        <a:p>
          <a:endParaRPr lang="en-US"/>
        </a:p>
      </dgm:t>
    </dgm:pt>
    <dgm:pt modelId="{FBB302C4-1025-4401-ABF3-14320AC7B87C}" type="pres">
      <dgm:prSet presAssocID="{BC6AD945-9560-4709-8ECB-FD9665490579}" presName="spacing" presStyleCnt="0"/>
      <dgm:spPr/>
    </dgm:pt>
    <dgm:pt modelId="{1B4EAFBD-2D68-4671-880B-087B35D7A30B}" type="pres">
      <dgm:prSet presAssocID="{1FAB557F-57B0-49E2-B2DB-FA1B1F98FCC9}" presName="composite" presStyleCnt="0"/>
      <dgm:spPr/>
    </dgm:pt>
    <dgm:pt modelId="{497FA403-A09B-4364-BB52-4DAC6E4A6318}" type="pres">
      <dgm:prSet presAssocID="{1FAB557F-57B0-49E2-B2DB-FA1B1F98FCC9}"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2E397EA8-532B-4147-A67E-A912B666F9C2}" type="pres">
      <dgm:prSet presAssocID="{1FAB557F-57B0-49E2-B2DB-FA1B1F98FCC9}" presName="txShp" presStyleLbl="node1" presStyleIdx="3" presStyleCnt="4">
        <dgm:presLayoutVars>
          <dgm:bulletEnabled val="1"/>
        </dgm:presLayoutVars>
      </dgm:prSet>
      <dgm:spPr/>
      <dgm:t>
        <a:bodyPr/>
        <a:lstStyle/>
        <a:p>
          <a:endParaRPr lang="en-US"/>
        </a:p>
      </dgm:t>
    </dgm:pt>
  </dgm:ptLst>
  <dgm:cxnLst>
    <dgm:cxn modelId="{ECBBA0AA-0661-4F16-87C0-5CE4E5AB6800}" type="presOf" srcId="{485B9416-EC65-41CE-9A58-51F981126BC0}" destId="{A6792F69-C4C0-4FD8-AA63-40EB4722A713}" srcOrd="0" destOrd="0" presId="urn:microsoft.com/office/officeart/2005/8/layout/vList3"/>
    <dgm:cxn modelId="{41A79191-DE6F-400D-9611-106713358F01}" srcId="{38455A91-A2BF-403E-B03B-79C768D83F8C}" destId="{D48461CA-3FFF-48CF-8900-1F58EE2AC009}" srcOrd="0" destOrd="0" parTransId="{061FE9CA-7C73-45D8-98BA-9DEF87741758}" sibTransId="{694D14E8-9F8D-4E3A-A528-4172DE813DAB}"/>
    <dgm:cxn modelId="{04965803-0D18-4F7D-AE2C-5E8C6815600C}" type="presOf" srcId="{38455A91-A2BF-403E-B03B-79C768D83F8C}" destId="{3F4A27FE-098B-4C0E-B4E1-12B96B61A95F}" srcOrd="0" destOrd="0" presId="urn:microsoft.com/office/officeart/2005/8/layout/vList3"/>
    <dgm:cxn modelId="{A7F5F3FA-6672-45DB-9839-9876FCD50C02}" srcId="{38455A91-A2BF-403E-B03B-79C768D83F8C}" destId="{1FAB557F-57B0-49E2-B2DB-FA1B1F98FCC9}" srcOrd="3" destOrd="0" parTransId="{857D8913-1EED-496D-B329-167B4DC2C45C}" sibTransId="{870F7DFC-3F64-4E0D-9E59-981554780667}"/>
    <dgm:cxn modelId="{86885DD5-F9F2-41B3-9231-73E4C5209E96}" type="presOf" srcId="{8AF6757C-3750-4F71-952E-DB76F32DE979}" destId="{15E2683D-1B6E-4257-9607-EB248F3E0AE0}" srcOrd="0" destOrd="0" presId="urn:microsoft.com/office/officeart/2005/8/layout/vList3"/>
    <dgm:cxn modelId="{7A430559-261E-48E0-9B1C-C14349AF1D42}" srcId="{38455A91-A2BF-403E-B03B-79C768D83F8C}" destId="{8AF6757C-3750-4F71-952E-DB76F32DE979}" srcOrd="2" destOrd="0" parTransId="{B79805C9-EBCC-4D62-85EB-58B3BA1C5F82}" sibTransId="{BC6AD945-9560-4709-8ECB-FD9665490579}"/>
    <dgm:cxn modelId="{3F6B4005-9786-4DDF-826F-082C8F11B82D}" srcId="{38455A91-A2BF-403E-B03B-79C768D83F8C}" destId="{485B9416-EC65-41CE-9A58-51F981126BC0}" srcOrd="1" destOrd="0" parTransId="{8FD88082-E3C6-433B-A3D7-D1A10DC92633}" sibTransId="{72FF87C8-15A0-4156-804B-33BA6A8EEE93}"/>
    <dgm:cxn modelId="{F8BFE948-C33F-42FB-AFA1-972004B39D8F}" type="presOf" srcId="{D48461CA-3FFF-48CF-8900-1F58EE2AC009}" destId="{762E4196-5B6E-40BD-93E2-A564F36CA976}" srcOrd="0" destOrd="0" presId="urn:microsoft.com/office/officeart/2005/8/layout/vList3"/>
    <dgm:cxn modelId="{9F4C7F5C-2358-4C90-8D0E-F501F264CE0C}" type="presOf" srcId="{1FAB557F-57B0-49E2-B2DB-FA1B1F98FCC9}" destId="{2E397EA8-532B-4147-A67E-A912B666F9C2}" srcOrd="0" destOrd="0" presId="urn:microsoft.com/office/officeart/2005/8/layout/vList3"/>
    <dgm:cxn modelId="{6FE23B6F-84D8-4720-B180-B1FD55E1D6B9}" type="presParOf" srcId="{3F4A27FE-098B-4C0E-B4E1-12B96B61A95F}" destId="{64E4E763-DEED-4983-A86A-FB95C74752C0}" srcOrd="0" destOrd="0" presId="urn:microsoft.com/office/officeart/2005/8/layout/vList3"/>
    <dgm:cxn modelId="{44D5A8AD-0F36-4897-8A34-81226FCAA801}" type="presParOf" srcId="{64E4E763-DEED-4983-A86A-FB95C74752C0}" destId="{8C9B8918-765D-4777-A0FB-EB6A6682503A}" srcOrd="0" destOrd="0" presId="urn:microsoft.com/office/officeart/2005/8/layout/vList3"/>
    <dgm:cxn modelId="{3A17E20A-D79E-4B4E-A2AA-F47389677E4E}" type="presParOf" srcId="{64E4E763-DEED-4983-A86A-FB95C74752C0}" destId="{762E4196-5B6E-40BD-93E2-A564F36CA976}" srcOrd="1" destOrd="0" presId="urn:microsoft.com/office/officeart/2005/8/layout/vList3"/>
    <dgm:cxn modelId="{7E82C5EE-B412-4805-80E7-5F4ADC8C23F4}" type="presParOf" srcId="{3F4A27FE-098B-4C0E-B4E1-12B96B61A95F}" destId="{62DB5B97-A5E6-4B32-A615-1ED18C48D506}" srcOrd="1" destOrd="0" presId="urn:microsoft.com/office/officeart/2005/8/layout/vList3"/>
    <dgm:cxn modelId="{E4FB599C-E022-450A-9A56-118AB2DFCB10}" type="presParOf" srcId="{3F4A27FE-098B-4C0E-B4E1-12B96B61A95F}" destId="{CF2EA28D-D9B6-4474-9C76-64C6BFDE30DA}" srcOrd="2" destOrd="0" presId="urn:microsoft.com/office/officeart/2005/8/layout/vList3"/>
    <dgm:cxn modelId="{69B4C9A2-1737-4E65-8454-0AE8A879E5E4}" type="presParOf" srcId="{CF2EA28D-D9B6-4474-9C76-64C6BFDE30DA}" destId="{209A7DBC-F23B-4149-9C5B-36ED3DEE4B0F}" srcOrd="0" destOrd="0" presId="urn:microsoft.com/office/officeart/2005/8/layout/vList3"/>
    <dgm:cxn modelId="{88A4CEB0-D987-4949-8FFF-B9DFB635B078}" type="presParOf" srcId="{CF2EA28D-D9B6-4474-9C76-64C6BFDE30DA}" destId="{A6792F69-C4C0-4FD8-AA63-40EB4722A713}" srcOrd="1" destOrd="0" presId="urn:microsoft.com/office/officeart/2005/8/layout/vList3"/>
    <dgm:cxn modelId="{9015F80E-4F12-4D8A-B01E-621EDFC85322}" type="presParOf" srcId="{3F4A27FE-098B-4C0E-B4E1-12B96B61A95F}" destId="{13460F05-F5BB-4D2A-96A3-35AAAF9DCA4F}" srcOrd="3" destOrd="0" presId="urn:microsoft.com/office/officeart/2005/8/layout/vList3"/>
    <dgm:cxn modelId="{1B593420-32DB-400D-8E85-61DFE6C1D0E7}" type="presParOf" srcId="{3F4A27FE-098B-4C0E-B4E1-12B96B61A95F}" destId="{9764D535-6D64-4669-A652-68F628B4B652}" srcOrd="4" destOrd="0" presId="urn:microsoft.com/office/officeart/2005/8/layout/vList3"/>
    <dgm:cxn modelId="{83E0BD0C-BC29-43D7-AC5B-2929B562BC6A}" type="presParOf" srcId="{9764D535-6D64-4669-A652-68F628B4B652}" destId="{8043FB4F-408B-4991-BA29-44BA990FD8C1}" srcOrd="0" destOrd="0" presId="urn:microsoft.com/office/officeart/2005/8/layout/vList3"/>
    <dgm:cxn modelId="{18147AD3-9F37-4043-8E62-F0B3469C5C80}" type="presParOf" srcId="{9764D535-6D64-4669-A652-68F628B4B652}" destId="{15E2683D-1B6E-4257-9607-EB248F3E0AE0}" srcOrd="1" destOrd="0" presId="urn:microsoft.com/office/officeart/2005/8/layout/vList3"/>
    <dgm:cxn modelId="{693FF64A-7E34-4D91-8EE6-D3D125B5B587}" type="presParOf" srcId="{3F4A27FE-098B-4C0E-B4E1-12B96B61A95F}" destId="{FBB302C4-1025-4401-ABF3-14320AC7B87C}" srcOrd="5" destOrd="0" presId="urn:microsoft.com/office/officeart/2005/8/layout/vList3"/>
    <dgm:cxn modelId="{058883CE-625E-445B-AA99-23384844FF42}" type="presParOf" srcId="{3F4A27FE-098B-4C0E-B4E1-12B96B61A95F}" destId="{1B4EAFBD-2D68-4671-880B-087B35D7A30B}" srcOrd="6" destOrd="0" presId="urn:microsoft.com/office/officeart/2005/8/layout/vList3"/>
    <dgm:cxn modelId="{76167A82-F8B0-4928-A637-39AC7E54DBD5}" type="presParOf" srcId="{1B4EAFBD-2D68-4671-880B-087B35D7A30B}" destId="{497FA403-A09B-4364-BB52-4DAC6E4A6318}" srcOrd="0" destOrd="0" presId="urn:microsoft.com/office/officeart/2005/8/layout/vList3"/>
    <dgm:cxn modelId="{3EC216C0-5BE3-4BBA-8286-7FFB63CB9C32}" type="presParOf" srcId="{1B4EAFBD-2D68-4671-880B-087B35D7A30B}" destId="{2E397EA8-532B-4147-A67E-A912B666F9C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F2638-DFB2-4810-B17D-225EAECCDD7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296C502-3742-41A4-9CE6-6C58C99DDA2F}">
      <dgm:prSet phldrT="[Text]" custT="1"/>
      <dgm:spPr/>
      <dgm:t>
        <a:bodyPr/>
        <a:lstStyle/>
        <a:p>
          <a:r>
            <a:rPr lang="en-US" sz="2200" b="1" dirty="0" err="1" smtClean="0">
              <a:solidFill>
                <a:schemeClr val="bg1"/>
              </a:solidFill>
              <a:latin typeface="Times New Roman" pitchFamily="18" charset="0"/>
              <a:cs typeface="Times New Roman" pitchFamily="18" charset="0"/>
            </a:rPr>
            <a:t>Ashokrao</a:t>
          </a:r>
          <a:r>
            <a:rPr lang="en-US" sz="2200" b="1" dirty="0" smtClean="0">
              <a:solidFill>
                <a:schemeClr val="bg1"/>
              </a:solidFill>
              <a:latin typeface="Times New Roman" pitchFamily="18" charset="0"/>
              <a:cs typeface="Times New Roman" pitchFamily="18" charset="0"/>
            </a:rPr>
            <a:t> Mane College of Pharmacy, </a:t>
          </a:r>
          <a:r>
            <a:rPr lang="en-US" sz="2200" b="1" dirty="0" err="1" smtClean="0">
              <a:solidFill>
                <a:schemeClr val="bg1"/>
              </a:solidFill>
              <a:latin typeface="Times New Roman" pitchFamily="18" charset="0"/>
              <a:cs typeface="Times New Roman" pitchFamily="18" charset="0"/>
            </a:rPr>
            <a:t>Peth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Vadgaon</a:t>
          </a:r>
          <a:r>
            <a:rPr lang="en-US" sz="2200" b="1" dirty="0" smtClean="0">
              <a:solidFill>
                <a:schemeClr val="bg1"/>
              </a:solidFill>
              <a:latin typeface="Times New Roman" pitchFamily="18" charset="0"/>
              <a:cs typeface="Times New Roman" pitchFamily="18" charset="0"/>
            </a:rPr>
            <a:t> </a:t>
          </a:r>
          <a:endParaRPr lang="en-US" sz="2200" b="1" dirty="0">
            <a:solidFill>
              <a:schemeClr val="bg1"/>
            </a:solidFill>
          </a:endParaRPr>
        </a:p>
      </dgm:t>
    </dgm:pt>
    <dgm:pt modelId="{53C396C9-565B-43C2-A0E0-99B21932D11A}" type="parTrans" cxnId="{A2BF6B0C-796F-4793-BEAC-E6E63834D396}">
      <dgm:prSet/>
      <dgm:spPr/>
      <dgm:t>
        <a:bodyPr/>
        <a:lstStyle/>
        <a:p>
          <a:endParaRPr lang="en-US"/>
        </a:p>
      </dgm:t>
    </dgm:pt>
    <dgm:pt modelId="{29697770-DF03-494C-B620-268038E7D6EA}" type="sibTrans" cxnId="{A2BF6B0C-796F-4793-BEAC-E6E63834D396}">
      <dgm:prSet/>
      <dgm:spPr/>
      <dgm:t>
        <a:bodyPr/>
        <a:lstStyle/>
        <a:p>
          <a:endParaRPr lang="en-US"/>
        </a:p>
      </dgm:t>
    </dgm:pt>
    <dgm:pt modelId="{A0C8AA65-4715-4B7D-BE52-FEBC34D94542}">
      <dgm:prSet phldrT="[Text]" custT="1"/>
      <dgm:spPr/>
      <dgm:t>
        <a:bodyPr/>
        <a:lstStyle/>
        <a:p>
          <a:r>
            <a:rPr lang="en-US" sz="2400" dirty="0" smtClean="0"/>
            <a:t>D. Pharm. 60</a:t>
          </a:r>
          <a:endParaRPr lang="en-US" sz="2400" dirty="0"/>
        </a:p>
      </dgm:t>
    </dgm:pt>
    <dgm:pt modelId="{5A675776-47B3-43EE-B74A-06F2086ECB03}" type="parTrans" cxnId="{36E16887-2B80-4195-93FD-11CA3AF69A46}">
      <dgm:prSet/>
      <dgm:spPr/>
      <dgm:t>
        <a:bodyPr/>
        <a:lstStyle/>
        <a:p>
          <a:endParaRPr lang="en-US"/>
        </a:p>
      </dgm:t>
    </dgm:pt>
    <dgm:pt modelId="{E28B842C-155C-40D6-8EE5-AF32A823A86B}" type="sibTrans" cxnId="{36E16887-2B80-4195-93FD-11CA3AF69A46}">
      <dgm:prSet/>
      <dgm:spPr/>
      <dgm:t>
        <a:bodyPr/>
        <a:lstStyle/>
        <a:p>
          <a:endParaRPr lang="en-US"/>
        </a:p>
      </dgm:t>
    </dgm:pt>
    <dgm:pt modelId="{2DA26FF3-EF94-40E7-88C8-468A65482B1D}">
      <dgm:prSet phldrT="[Text]" custT="1"/>
      <dgm:spPr/>
      <dgm:t>
        <a:bodyPr/>
        <a:lstStyle/>
        <a:p>
          <a:r>
            <a:rPr lang="en-US" sz="2400" dirty="0" smtClean="0"/>
            <a:t>B. Pharm. 100</a:t>
          </a:r>
          <a:endParaRPr lang="en-US" sz="2400" dirty="0"/>
        </a:p>
      </dgm:t>
    </dgm:pt>
    <dgm:pt modelId="{612C3CDD-3050-4736-9FB8-CA111CCE6870}" type="parTrans" cxnId="{00E91299-0494-47C9-BAD5-1AC5945C61AD}">
      <dgm:prSet/>
      <dgm:spPr/>
      <dgm:t>
        <a:bodyPr/>
        <a:lstStyle/>
        <a:p>
          <a:endParaRPr lang="en-US"/>
        </a:p>
      </dgm:t>
    </dgm:pt>
    <dgm:pt modelId="{C7EE668A-1A71-4C5F-9C62-81DE0873F4EB}" type="sibTrans" cxnId="{00E91299-0494-47C9-BAD5-1AC5945C61AD}">
      <dgm:prSet/>
      <dgm:spPr/>
      <dgm:t>
        <a:bodyPr/>
        <a:lstStyle/>
        <a:p>
          <a:endParaRPr lang="en-US"/>
        </a:p>
      </dgm:t>
    </dgm:pt>
    <dgm:pt modelId="{83C2E2E0-65F5-435B-A90A-CAEE0C6CD23B}">
      <dgm:prSet phldrT="[Text]" custT="1"/>
      <dgm:spPr/>
      <dgm:t>
        <a:bodyPr/>
        <a:lstStyle/>
        <a:p>
          <a:r>
            <a:rPr lang="en-US" sz="2200" b="1" dirty="0" err="1" smtClean="0">
              <a:solidFill>
                <a:schemeClr val="bg1"/>
              </a:solidFill>
              <a:latin typeface="Times New Roman" pitchFamily="18" charset="0"/>
              <a:cs typeface="Times New Roman" pitchFamily="18" charset="0"/>
            </a:rPr>
            <a:t>Womens</a:t>
          </a:r>
          <a:r>
            <a:rPr lang="en-US" sz="2200" b="1" dirty="0" smtClean="0">
              <a:solidFill>
                <a:schemeClr val="bg1"/>
              </a:solidFill>
              <a:latin typeface="Times New Roman" pitchFamily="18" charset="0"/>
              <a:cs typeface="Times New Roman" pitchFamily="18" charset="0"/>
            </a:rPr>
            <a:t> College of Pharmacy, </a:t>
          </a:r>
          <a:r>
            <a:rPr lang="en-US" sz="2200" b="1" dirty="0" err="1" smtClean="0">
              <a:solidFill>
                <a:schemeClr val="bg1"/>
              </a:solidFill>
              <a:latin typeface="Times New Roman" pitchFamily="18" charset="0"/>
              <a:cs typeface="Times New Roman" pitchFamily="18" charset="0"/>
            </a:rPr>
            <a:t>Peth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Vadgaon</a:t>
          </a:r>
          <a:endParaRPr lang="en-US" sz="2200" b="1" dirty="0">
            <a:solidFill>
              <a:schemeClr val="bg1"/>
            </a:solidFill>
          </a:endParaRPr>
        </a:p>
      </dgm:t>
    </dgm:pt>
    <dgm:pt modelId="{945BC8C3-3882-47D9-9176-03970F6DCA70}" type="parTrans" cxnId="{F6B623FC-7D88-4111-A959-DF6EE0F70C10}">
      <dgm:prSet/>
      <dgm:spPr/>
      <dgm:t>
        <a:bodyPr/>
        <a:lstStyle/>
        <a:p>
          <a:endParaRPr lang="en-US"/>
        </a:p>
      </dgm:t>
    </dgm:pt>
    <dgm:pt modelId="{981EC6B5-8908-44F2-91B7-3625001213A6}" type="sibTrans" cxnId="{F6B623FC-7D88-4111-A959-DF6EE0F70C10}">
      <dgm:prSet/>
      <dgm:spPr/>
      <dgm:t>
        <a:bodyPr/>
        <a:lstStyle/>
        <a:p>
          <a:endParaRPr lang="en-US"/>
        </a:p>
      </dgm:t>
    </dgm:pt>
    <dgm:pt modelId="{B73D351A-83F2-48EC-8938-D6B46B71B7CC}">
      <dgm:prSet phldrT="[Text]" custT="1"/>
      <dgm:spPr/>
      <dgm:t>
        <a:bodyPr/>
        <a:lstStyle/>
        <a:p>
          <a:r>
            <a:rPr lang="en-US" sz="2400" dirty="0" smtClean="0"/>
            <a:t>D. Pharm. 60</a:t>
          </a:r>
          <a:endParaRPr lang="en-US" sz="2400" dirty="0"/>
        </a:p>
      </dgm:t>
    </dgm:pt>
    <dgm:pt modelId="{A3FC6824-2910-4DA1-A05D-6153B18C7343}" type="parTrans" cxnId="{90513A58-2050-469F-B37F-86BCC4D2E458}">
      <dgm:prSet/>
      <dgm:spPr/>
      <dgm:t>
        <a:bodyPr/>
        <a:lstStyle/>
        <a:p>
          <a:endParaRPr lang="en-US"/>
        </a:p>
      </dgm:t>
    </dgm:pt>
    <dgm:pt modelId="{765926FF-4054-4CC9-842A-080DA466DEFB}" type="sibTrans" cxnId="{90513A58-2050-469F-B37F-86BCC4D2E458}">
      <dgm:prSet/>
      <dgm:spPr/>
      <dgm:t>
        <a:bodyPr/>
        <a:lstStyle/>
        <a:p>
          <a:endParaRPr lang="en-US"/>
        </a:p>
      </dgm:t>
    </dgm:pt>
    <dgm:pt modelId="{C26AE48A-5B1E-40CA-B36F-46FD6904FFF6}">
      <dgm:prSet custT="1"/>
      <dgm:spPr/>
      <dgm:t>
        <a:bodyPr/>
        <a:lstStyle/>
        <a:p>
          <a:r>
            <a:rPr lang="en-US" sz="2400" dirty="0" smtClean="0"/>
            <a:t>B. Pharm. 100</a:t>
          </a:r>
          <a:endParaRPr lang="en-US" sz="2400" dirty="0"/>
        </a:p>
      </dgm:t>
    </dgm:pt>
    <dgm:pt modelId="{9A85515F-A19F-4247-9C12-F3ED1A90DDF3}" type="parTrans" cxnId="{00E91BCC-55DB-4296-902A-BD4D84A8E967}">
      <dgm:prSet/>
      <dgm:spPr/>
      <dgm:t>
        <a:bodyPr/>
        <a:lstStyle/>
        <a:p>
          <a:endParaRPr lang="en-US"/>
        </a:p>
      </dgm:t>
    </dgm:pt>
    <dgm:pt modelId="{9B6EEC53-298D-4F3B-9313-9D93223E150E}" type="sibTrans" cxnId="{00E91BCC-55DB-4296-902A-BD4D84A8E967}">
      <dgm:prSet/>
      <dgm:spPr/>
      <dgm:t>
        <a:bodyPr/>
        <a:lstStyle/>
        <a:p>
          <a:endParaRPr lang="en-US"/>
        </a:p>
      </dgm:t>
    </dgm:pt>
    <dgm:pt modelId="{A16B7051-67E8-49CA-B1D4-552F45243867}">
      <dgm:prSet phldrT="[Text]" custT="1"/>
      <dgm:spPr/>
      <dgm:t>
        <a:bodyPr/>
        <a:lstStyle/>
        <a:p>
          <a:r>
            <a:rPr lang="en-US" sz="2400" dirty="0" smtClean="0"/>
            <a:t>M. Pharm. 30</a:t>
          </a:r>
          <a:endParaRPr lang="en-US" sz="2400" dirty="0"/>
        </a:p>
      </dgm:t>
    </dgm:pt>
    <dgm:pt modelId="{3B341B01-2EEB-46B4-8826-2813A180617B}" type="parTrans" cxnId="{92C5B386-9EEA-4F65-B1E8-3F19DE089839}">
      <dgm:prSet/>
      <dgm:spPr/>
      <dgm:t>
        <a:bodyPr/>
        <a:lstStyle/>
        <a:p>
          <a:endParaRPr lang="en-US"/>
        </a:p>
      </dgm:t>
    </dgm:pt>
    <dgm:pt modelId="{4F5469B7-82A4-4DA8-AAA9-A53A63AA8BBA}" type="sibTrans" cxnId="{92C5B386-9EEA-4F65-B1E8-3F19DE089839}">
      <dgm:prSet/>
      <dgm:spPr/>
      <dgm:t>
        <a:bodyPr/>
        <a:lstStyle/>
        <a:p>
          <a:endParaRPr lang="en-US"/>
        </a:p>
      </dgm:t>
    </dgm:pt>
    <dgm:pt modelId="{77A7CF9A-3178-4514-8F90-50C931D70E54}" type="pres">
      <dgm:prSet presAssocID="{3C4F2638-DFB2-4810-B17D-225EAECCDD7A}" presName="Name0" presStyleCnt="0">
        <dgm:presLayoutVars>
          <dgm:dir/>
          <dgm:animLvl val="lvl"/>
          <dgm:resizeHandles val="exact"/>
        </dgm:presLayoutVars>
      </dgm:prSet>
      <dgm:spPr/>
      <dgm:t>
        <a:bodyPr/>
        <a:lstStyle/>
        <a:p>
          <a:endParaRPr lang="en-US"/>
        </a:p>
      </dgm:t>
    </dgm:pt>
    <dgm:pt modelId="{1BD6F99F-590B-403D-91E4-F50974C4FDE7}" type="pres">
      <dgm:prSet presAssocID="{5296C502-3742-41A4-9CE6-6C58C99DDA2F}" presName="composite" presStyleCnt="0"/>
      <dgm:spPr/>
    </dgm:pt>
    <dgm:pt modelId="{7BAAC5D3-EE33-4082-A333-48DABD16C1F0}" type="pres">
      <dgm:prSet presAssocID="{5296C502-3742-41A4-9CE6-6C58C99DDA2F}" presName="parTx" presStyleLbl="alignNode1" presStyleIdx="0" presStyleCnt="2">
        <dgm:presLayoutVars>
          <dgm:chMax val="0"/>
          <dgm:chPref val="0"/>
          <dgm:bulletEnabled val="1"/>
        </dgm:presLayoutVars>
      </dgm:prSet>
      <dgm:spPr/>
      <dgm:t>
        <a:bodyPr/>
        <a:lstStyle/>
        <a:p>
          <a:endParaRPr lang="en-US"/>
        </a:p>
      </dgm:t>
    </dgm:pt>
    <dgm:pt modelId="{7AAA1FE5-2643-4183-9528-62EF21372618}" type="pres">
      <dgm:prSet presAssocID="{5296C502-3742-41A4-9CE6-6C58C99DDA2F}" presName="desTx" presStyleLbl="alignAccFollowNode1" presStyleIdx="0" presStyleCnt="2">
        <dgm:presLayoutVars>
          <dgm:bulletEnabled val="1"/>
        </dgm:presLayoutVars>
      </dgm:prSet>
      <dgm:spPr/>
      <dgm:t>
        <a:bodyPr/>
        <a:lstStyle/>
        <a:p>
          <a:endParaRPr lang="en-US"/>
        </a:p>
      </dgm:t>
    </dgm:pt>
    <dgm:pt modelId="{114E133E-6CC0-4BC7-9209-40F6A0C52DD6}" type="pres">
      <dgm:prSet presAssocID="{29697770-DF03-494C-B620-268038E7D6EA}" presName="space" presStyleCnt="0"/>
      <dgm:spPr/>
    </dgm:pt>
    <dgm:pt modelId="{426A967F-7194-4874-B0D5-8B256D2CBCD9}" type="pres">
      <dgm:prSet presAssocID="{83C2E2E0-65F5-435B-A90A-CAEE0C6CD23B}" presName="composite" presStyleCnt="0"/>
      <dgm:spPr/>
    </dgm:pt>
    <dgm:pt modelId="{B3F4BA9F-C3FA-407D-A1B7-EAFC1A8A64B4}" type="pres">
      <dgm:prSet presAssocID="{83C2E2E0-65F5-435B-A90A-CAEE0C6CD23B}" presName="parTx" presStyleLbl="alignNode1" presStyleIdx="1" presStyleCnt="2">
        <dgm:presLayoutVars>
          <dgm:chMax val="0"/>
          <dgm:chPref val="0"/>
          <dgm:bulletEnabled val="1"/>
        </dgm:presLayoutVars>
      </dgm:prSet>
      <dgm:spPr/>
      <dgm:t>
        <a:bodyPr/>
        <a:lstStyle/>
        <a:p>
          <a:endParaRPr lang="en-US"/>
        </a:p>
      </dgm:t>
    </dgm:pt>
    <dgm:pt modelId="{CB152CC5-F8BA-4D16-8320-47BB76ADE411}" type="pres">
      <dgm:prSet presAssocID="{83C2E2E0-65F5-435B-A90A-CAEE0C6CD23B}" presName="desTx" presStyleLbl="alignAccFollowNode1" presStyleIdx="1" presStyleCnt="2">
        <dgm:presLayoutVars>
          <dgm:bulletEnabled val="1"/>
        </dgm:presLayoutVars>
      </dgm:prSet>
      <dgm:spPr/>
      <dgm:t>
        <a:bodyPr/>
        <a:lstStyle/>
        <a:p>
          <a:endParaRPr lang="en-US"/>
        </a:p>
      </dgm:t>
    </dgm:pt>
  </dgm:ptLst>
  <dgm:cxnLst>
    <dgm:cxn modelId="{90513A58-2050-469F-B37F-86BCC4D2E458}" srcId="{83C2E2E0-65F5-435B-A90A-CAEE0C6CD23B}" destId="{B73D351A-83F2-48EC-8938-D6B46B71B7CC}" srcOrd="0" destOrd="0" parTransId="{A3FC6824-2910-4DA1-A05D-6153B18C7343}" sibTransId="{765926FF-4054-4CC9-842A-080DA466DEFB}"/>
    <dgm:cxn modelId="{C84E8286-EE77-414C-91DF-EDADC71BF55A}" type="presOf" srcId="{A16B7051-67E8-49CA-B1D4-552F45243867}" destId="{7AAA1FE5-2643-4183-9528-62EF21372618}" srcOrd="0" destOrd="2" presId="urn:microsoft.com/office/officeart/2005/8/layout/hList1"/>
    <dgm:cxn modelId="{00E91BCC-55DB-4296-902A-BD4D84A8E967}" srcId="{83C2E2E0-65F5-435B-A90A-CAEE0C6CD23B}" destId="{C26AE48A-5B1E-40CA-B36F-46FD6904FFF6}" srcOrd="1" destOrd="0" parTransId="{9A85515F-A19F-4247-9C12-F3ED1A90DDF3}" sibTransId="{9B6EEC53-298D-4F3B-9313-9D93223E150E}"/>
    <dgm:cxn modelId="{36E16887-2B80-4195-93FD-11CA3AF69A46}" srcId="{5296C502-3742-41A4-9CE6-6C58C99DDA2F}" destId="{A0C8AA65-4715-4B7D-BE52-FEBC34D94542}" srcOrd="0" destOrd="0" parTransId="{5A675776-47B3-43EE-B74A-06F2086ECB03}" sibTransId="{E28B842C-155C-40D6-8EE5-AF32A823A86B}"/>
    <dgm:cxn modelId="{A66A3D5B-0DA1-42E5-9708-7551C5FEE222}" type="presOf" srcId="{83C2E2E0-65F5-435B-A90A-CAEE0C6CD23B}" destId="{B3F4BA9F-C3FA-407D-A1B7-EAFC1A8A64B4}" srcOrd="0" destOrd="0" presId="urn:microsoft.com/office/officeart/2005/8/layout/hList1"/>
    <dgm:cxn modelId="{00E91299-0494-47C9-BAD5-1AC5945C61AD}" srcId="{5296C502-3742-41A4-9CE6-6C58C99DDA2F}" destId="{2DA26FF3-EF94-40E7-88C8-468A65482B1D}" srcOrd="1" destOrd="0" parTransId="{612C3CDD-3050-4736-9FB8-CA111CCE6870}" sibTransId="{C7EE668A-1A71-4C5F-9C62-81DE0873F4EB}"/>
    <dgm:cxn modelId="{7FB0A3E1-2F99-44F2-9FC3-54A64BAD643F}" type="presOf" srcId="{2DA26FF3-EF94-40E7-88C8-468A65482B1D}" destId="{7AAA1FE5-2643-4183-9528-62EF21372618}" srcOrd="0" destOrd="1" presId="urn:microsoft.com/office/officeart/2005/8/layout/hList1"/>
    <dgm:cxn modelId="{A8046555-5835-4863-A1FE-0A9DFEC1B118}" type="presOf" srcId="{3C4F2638-DFB2-4810-B17D-225EAECCDD7A}" destId="{77A7CF9A-3178-4514-8F90-50C931D70E54}" srcOrd="0" destOrd="0" presId="urn:microsoft.com/office/officeart/2005/8/layout/hList1"/>
    <dgm:cxn modelId="{F6B623FC-7D88-4111-A959-DF6EE0F70C10}" srcId="{3C4F2638-DFB2-4810-B17D-225EAECCDD7A}" destId="{83C2E2E0-65F5-435B-A90A-CAEE0C6CD23B}" srcOrd="1" destOrd="0" parTransId="{945BC8C3-3882-47D9-9176-03970F6DCA70}" sibTransId="{981EC6B5-8908-44F2-91B7-3625001213A6}"/>
    <dgm:cxn modelId="{80F588D6-711B-4A1D-8141-5813F8826725}" type="presOf" srcId="{B73D351A-83F2-48EC-8938-D6B46B71B7CC}" destId="{CB152CC5-F8BA-4D16-8320-47BB76ADE411}" srcOrd="0" destOrd="0" presId="urn:microsoft.com/office/officeart/2005/8/layout/hList1"/>
    <dgm:cxn modelId="{0233446C-2E35-4261-8A59-B241A2F1CEF5}" type="presOf" srcId="{C26AE48A-5B1E-40CA-B36F-46FD6904FFF6}" destId="{CB152CC5-F8BA-4D16-8320-47BB76ADE411}" srcOrd="0" destOrd="1" presId="urn:microsoft.com/office/officeart/2005/8/layout/hList1"/>
    <dgm:cxn modelId="{B718A184-5F89-4A50-BA1D-E3D91BECF1FA}" type="presOf" srcId="{A0C8AA65-4715-4B7D-BE52-FEBC34D94542}" destId="{7AAA1FE5-2643-4183-9528-62EF21372618}" srcOrd="0" destOrd="0" presId="urn:microsoft.com/office/officeart/2005/8/layout/hList1"/>
    <dgm:cxn modelId="{A2BF6B0C-796F-4793-BEAC-E6E63834D396}" srcId="{3C4F2638-DFB2-4810-B17D-225EAECCDD7A}" destId="{5296C502-3742-41A4-9CE6-6C58C99DDA2F}" srcOrd="0" destOrd="0" parTransId="{53C396C9-565B-43C2-A0E0-99B21932D11A}" sibTransId="{29697770-DF03-494C-B620-268038E7D6EA}"/>
    <dgm:cxn modelId="{92C5B386-9EEA-4F65-B1E8-3F19DE089839}" srcId="{5296C502-3742-41A4-9CE6-6C58C99DDA2F}" destId="{A16B7051-67E8-49CA-B1D4-552F45243867}" srcOrd="2" destOrd="0" parTransId="{3B341B01-2EEB-46B4-8826-2813A180617B}" sibTransId="{4F5469B7-82A4-4DA8-AAA9-A53A63AA8BBA}"/>
    <dgm:cxn modelId="{0C69C2EA-339C-456F-BAC9-46F4831959A6}" type="presOf" srcId="{5296C502-3742-41A4-9CE6-6C58C99DDA2F}" destId="{7BAAC5D3-EE33-4082-A333-48DABD16C1F0}" srcOrd="0" destOrd="0" presId="urn:microsoft.com/office/officeart/2005/8/layout/hList1"/>
    <dgm:cxn modelId="{F0EE4299-7B82-4434-B771-FEFC7B9AD53E}" type="presParOf" srcId="{77A7CF9A-3178-4514-8F90-50C931D70E54}" destId="{1BD6F99F-590B-403D-91E4-F50974C4FDE7}" srcOrd="0" destOrd="0" presId="urn:microsoft.com/office/officeart/2005/8/layout/hList1"/>
    <dgm:cxn modelId="{ABCD3298-5C46-4840-8E98-4B6DF2CD3327}" type="presParOf" srcId="{1BD6F99F-590B-403D-91E4-F50974C4FDE7}" destId="{7BAAC5D3-EE33-4082-A333-48DABD16C1F0}" srcOrd="0" destOrd="0" presId="urn:microsoft.com/office/officeart/2005/8/layout/hList1"/>
    <dgm:cxn modelId="{59AEE768-0067-4AB8-9EA3-127DF101E53A}" type="presParOf" srcId="{1BD6F99F-590B-403D-91E4-F50974C4FDE7}" destId="{7AAA1FE5-2643-4183-9528-62EF21372618}" srcOrd="1" destOrd="0" presId="urn:microsoft.com/office/officeart/2005/8/layout/hList1"/>
    <dgm:cxn modelId="{50987B79-291B-47F9-9BAD-0EB406659C66}" type="presParOf" srcId="{77A7CF9A-3178-4514-8F90-50C931D70E54}" destId="{114E133E-6CC0-4BC7-9209-40F6A0C52DD6}" srcOrd="1" destOrd="0" presId="urn:microsoft.com/office/officeart/2005/8/layout/hList1"/>
    <dgm:cxn modelId="{47B718CB-D194-4069-A228-EF855B7B7A8F}" type="presParOf" srcId="{77A7CF9A-3178-4514-8F90-50C931D70E54}" destId="{426A967F-7194-4874-B0D5-8B256D2CBCD9}" srcOrd="2" destOrd="0" presId="urn:microsoft.com/office/officeart/2005/8/layout/hList1"/>
    <dgm:cxn modelId="{EB63186B-A85B-4DC5-9252-FFF3650F4490}" type="presParOf" srcId="{426A967F-7194-4874-B0D5-8B256D2CBCD9}" destId="{B3F4BA9F-C3FA-407D-A1B7-EAFC1A8A64B4}" srcOrd="0" destOrd="0" presId="urn:microsoft.com/office/officeart/2005/8/layout/hList1"/>
    <dgm:cxn modelId="{6FE77A58-D4B1-4C73-81BD-6CE4CD55510F}" type="presParOf" srcId="{426A967F-7194-4874-B0D5-8B256D2CBCD9}" destId="{CB152CC5-F8BA-4D16-8320-47BB76ADE4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6B6C1-CF35-46DE-96DD-4252BC52244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35825F5-7D21-461D-855D-E173813244BF}">
      <dgm:prSet phldrT="[Text]" custT="1"/>
      <dgm:spPr/>
      <dgm:t>
        <a:bodyPr/>
        <a:lstStyle/>
        <a:p>
          <a:r>
            <a:rPr lang="en-US" sz="2400" b="1" dirty="0" err="1" smtClean="0">
              <a:solidFill>
                <a:schemeClr val="bg1"/>
              </a:solidFill>
              <a:latin typeface="Times New Roman" pitchFamily="18" charset="0"/>
              <a:cs typeface="Times New Roman" pitchFamily="18" charset="0"/>
            </a:rPr>
            <a:t>Ashokrao</a:t>
          </a:r>
          <a:r>
            <a:rPr lang="en-US" sz="2400" b="1" dirty="0" smtClean="0">
              <a:solidFill>
                <a:schemeClr val="bg1"/>
              </a:solidFill>
              <a:latin typeface="Times New Roman" pitchFamily="18" charset="0"/>
              <a:cs typeface="Times New Roman" pitchFamily="18" charset="0"/>
            </a:rPr>
            <a:t> Mane Institute of Pharmacy, </a:t>
          </a:r>
          <a:r>
            <a:rPr lang="en-US" sz="2400" b="1" dirty="0" err="1" smtClean="0">
              <a:solidFill>
                <a:schemeClr val="bg1"/>
              </a:solidFill>
              <a:latin typeface="Times New Roman" pitchFamily="18" charset="0"/>
              <a:cs typeface="Times New Roman" pitchFamily="18" charset="0"/>
            </a:rPr>
            <a:t>Ambap</a:t>
          </a:r>
          <a:endParaRPr lang="en-US" sz="2400" b="1" dirty="0">
            <a:solidFill>
              <a:schemeClr val="bg1"/>
            </a:solidFill>
          </a:endParaRPr>
        </a:p>
      </dgm:t>
    </dgm:pt>
    <dgm:pt modelId="{4F5AB705-D874-4D98-8F87-5BC1AA2DCD3E}" type="parTrans" cxnId="{EED25259-717C-4AEA-B26B-038B2D62C652}">
      <dgm:prSet/>
      <dgm:spPr/>
      <dgm:t>
        <a:bodyPr/>
        <a:lstStyle/>
        <a:p>
          <a:endParaRPr lang="en-US"/>
        </a:p>
      </dgm:t>
    </dgm:pt>
    <dgm:pt modelId="{60EEAA28-48FC-4CFF-827E-D115855CF482}" type="sibTrans" cxnId="{EED25259-717C-4AEA-B26B-038B2D62C652}">
      <dgm:prSet/>
      <dgm:spPr/>
      <dgm:t>
        <a:bodyPr/>
        <a:lstStyle/>
        <a:p>
          <a:endParaRPr lang="en-US"/>
        </a:p>
      </dgm:t>
    </dgm:pt>
    <dgm:pt modelId="{05834FA2-CD86-422C-AAB2-3FCC939A2B50}">
      <dgm:prSet phldrT="[Text]" custT="1"/>
      <dgm:spPr/>
      <dgm:t>
        <a:bodyPr/>
        <a:lstStyle/>
        <a:p>
          <a:r>
            <a:rPr lang="en-US" sz="2400" smtClean="0"/>
            <a:t>D. Pharm. 60</a:t>
          </a:r>
          <a:endParaRPr lang="en-US" sz="2400" dirty="0"/>
        </a:p>
      </dgm:t>
    </dgm:pt>
    <dgm:pt modelId="{68C87243-B12A-445B-A600-EC795825CD58}" type="parTrans" cxnId="{D943D679-B623-4239-94C8-782D004ACB24}">
      <dgm:prSet/>
      <dgm:spPr/>
      <dgm:t>
        <a:bodyPr/>
        <a:lstStyle/>
        <a:p>
          <a:endParaRPr lang="en-US"/>
        </a:p>
      </dgm:t>
    </dgm:pt>
    <dgm:pt modelId="{03AE91E4-6D57-46CC-9C11-0B652408ED87}" type="sibTrans" cxnId="{D943D679-B623-4239-94C8-782D004ACB24}">
      <dgm:prSet/>
      <dgm:spPr/>
      <dgm:t>
        <a:bodyPr/>
        <a:lstStyle/>
        <a:p>
          <a:endParaRPr lang="en-US"/>
        </a:p>
      </dgm:t>
    </dgm:pt>
    <dgm:pt modelId="{8ABAB9B7-AC13-4FEE-986B-577AB9D249D9}">
      <dgm:prSet phldrT="[Text]" custT="1"/>
      <dgm:spPr/>
      <dgm:t>
        <a:bodyPr/>
        <a:lstStyle/>
        <a:p>
          <a:r>
            <a:rPr lang="en-US" sz="2000" b="1" dirty="0" err="1" smtClean="0">
              <a:latin typeface="Times New Roman" pitchFamily="18" charset="0"/>
              <a:cs typeface="Times New Roman" pitchFamily="18" charset="0"/>
            </a:rPr>
            <a:t>Ashokrao</a:t>
          </a:r>
          <a:r>
            <a:rPr lang="en-US" sz="2000" b="1" dirty="0" smtClean="0">
              <a:latin typeface="Times New Roman" pitchFamily="18" charset="0"/>
              <a:cs typeface="Times New Roman" pitchFamily="18" charset="0"/>
            </a:rPr>
            <a:t> Mane Institute of Pharmaceutical Education &amp; Research, Save</a:t>
          </a:r>
          <a:endParaRPr lang="en-US" sz="2000" b="1" dirty="0"/>
        </a:p>
      </dgm:t>
    </dgm:pt>
    <dgm:pt modelId="{7542A115-FC43-4ECF-93E3-BB77DDF32FC0}" type="parTrans" cxnId="{14D70F57-94D8-47E8-A406-24AE32206BC9}">
      <dgm:prSet/>
      <dgm:spPr/>
      <dgm:t>
        <a:bodyPr/>
        <a:lstStyle/>
        <a:p>
          <a:endParaRPr lang="en-US"/>
        </a:p>
      </dgm:t>
    </dgm:pt>
    <dgm:pt modelId="{C1CE376C-B5D2-4180-BEC5-0BA004B75F82}" type="sibTrans" cxnId="{14D70F57-94D8-47E8-A406-24AE32206BC9}">
      <dgm:prSet/>
      <dgm:spPr/>
      <dgm:t>
        <a:bodyPr/>
        <a:lstStyle/>
        <a:p>
          <a:endParaRPr lang="en-US"/>
        </a:p>
      </dgm:t>
    </dgm:pt>
    <dgm:pt modelId="{BAD6D6EB-261B-4AAF-B1DD-48CD3492393F}">
      <dgm:prSet phldrT="[Text]" custT="1"/>
      <dgm:spPr/>
      <dgm:t>
        <a:bodyPr/>
        <a:lstStyle/>
        <a:p>
          <a:r>
            <a:rPr lang="en-US" sz="2400" smtClean="0"/>
            <a:t>D. Pharm. 60</a:t>
          </a:r>
          <a:endParaRPr lang="en-US" sz="2400" dirty="0"/>
        </a:p>
      </dgm:t>
    </dgm:pt>
    <dgm:pt modelId="{D8B7FF0C-9F34-40DB-BF63-9F4795D0D7D5}" type="parTrans" cxnId="{087CC9D5-D37F-41DA-9783-E278247FAA71}">
      <dgm:prSet/>
      <dgm:spPr/>
      <dgm:t>
        <a:bodyPr/>
        <a:lstStyle/>
        <a:p>
          <a:endParaRPr lang="en-US"/>
        </a:p>
      </dgm:t>
    </dgm:pt>
    <dgm:pt modelId="{2D6480E5-68A1-44DD-8EF7-DD4E70B7459C}" type="sibTrans" cxnId="{087CC9D5-D37F-41DA-9783-E278247FAA71}">
      <dgm:prSet/>
      <dgm:spPr/>
      <dgm:t>
        <a:bodyPr/>
        <a:lstStyle/>
        <a:p>
          <a:endParaRPr lang="en-US"/>
        </a:p>
      </dgm:t>
    </dgm:pt>
    <dgm:pt modelId="{38469663-23D4-408B-9B53-E73F7B0C32CF}">
      <dgm:prSet custT="1"/>
      <dgm:spPr/>
      <dgm:t>
        <a:bodyPr/>
        <a:lstStyle/>
        <a:p>
          <a:r>
            <a:rPr lang="en-US" sz="2400" dirty="0" smtClean="0"/>
            <a:t>B. Pharm. 60</a:t>
          </a:r>
          <a:endParaRPr lang="en-US" sz="2400" dirty="0"/>
        </a:p>
      </dgm:t>
    </dgm:pt>
    <dgm:pt modelId="{1CDDEA35-7264-425C-91CF-BCC2F88B2BB4}" type="parTrans" cxnId="{CA13481B-2AA3-4486-BA54-51CCAA3A2914}">
      <dgm:prSet/>
      <dgm:spPr/>
      <dgm:t>
        <a:bodyPr/>
        <a:lstStyle/>
        <a:p>
          <a:endParaRPr lang="en-US"/>
        </a:p>
      </dgm:t>
    </dgm:pt>
    <dgm:pt modelId="{C6904D51-D76A-4A02-BDC2-13EBE985BEC8}" type="sibTrans" cxnId="{CA13481B-2AA3-4486-BA54-51CCAA3A2914}">
      <dgm:prSet/>
      <dgm:spPr/>
      <dgm:t>
        <a:bodyPr/>
        <a:lstStyle/>
        <a:p>
          <a:endParaRPr lang="en-US"/>
        </a:p>
      </dgm:t>
    </dgm:pt>
    <dgm:pt modelId="{BA8DD163-150D-4672-AA16-83E5D091C284}">
      <dgm:prSet custT="1"/>
      <dgm:spPr/>
      <dgm:t>
        <a:bodyPr/>
        <a:lstStyle/>
        <a:p>
          <a:r>
            <a:rPr lang="en-US" sz="2400" dirty="0" smtClean="0"/>
            <a:t>B. Pharm. 100</a:t>
          </a:r>
          <a:endParaRPr lang="en-US" sz="2400" dirty="0"/>
        </a:p>
      </dgm:t>
    </dgm:pt>
    <dgm:pt modelId="{27D9B3B1-3CEF-4817-9BBD-5D9EB93A7A4D}" type="parTrans" cxnId="{DFA7A267-DCB8-4704-984D-169267A4A1DD}">
      <dgm:prSet/>
      <dgm:spPr/>
      <dgm:t>
        <a:bodyPr/>
        <a:lstStyle/>
        <a:p>
          <a:endParaRPr lang="en-US"/>
        </a:p>
      </dgm:t>
    </dgm:pt>
    <dgm:pt modelId="{1BD379FB-6CEE-4355-A4A1-7DCE86BBA6B0}" type="sibTrans" cxnId="{DFA7A267-DCB8-4704-984D-169267A4A1DD}">
      <dgm:prSet/>
      <dgm:spPr/>
      <dgm:t>
        <a:bodyPr/>
        <a:lstStyle/>
        <a:p>
          <a:endParaRPr lang="en-US"/>
        </a:p>
      </dgm:t>
    </dgm:pt>
    <dgm:pt modelId="{224B84E2-DA6A-4E94-8344-ADD9AD013537}" type="pres">
      <dgm:prSet presAssocID="{4EC6B6C1-CF35-46DE-96DD-4252BC52244E}" presName="Name0" presStyleCnt="0">
        <dgm:presLayoutVars>
          <dgm:dir/>
          <dgm:animLvl val="lvl"/>
          <dgm:resizeHandles val="exact"/>
        </dgm:presLayoutVars>
      </dgm:prSet>
      <dgm:spPr/>
      <dgm:t>
        <a:bodyPr/>
        <a:lstStyle/>
        <a:p>
          <a:endParaRPr lang="en-US"/>
        </a:p>
      </dgm:t>
    </dgm:pt>
    <dgm:pt modelId="{D0B34FF5-5B92-45AD-90FC-53AE3DE1B5A9}" type="pres">
      <dgm:prSet presAssocID="{235825F5-7D21-461D-855D-E173813244BF}" presName="composite" presStyleCnt="0"/>
      <dgm:spPr/>
    </dgm:pt>
    <dgm:pt modelId="{3D56D68D-9DD2-4C19-992E-897B3F39E94B}" type="pres">
      <dgm:prSet presAssocID="{235825F5-7D21-461D-855D-E173813244BF}" presName="parTx" presStyleLbl="alignNode1" presStyleIdx="0" presStyleCnt="2">
        <dgm:presLayoutVars>
          <dgm:chMax val="0"/>
          <dgm:chPref val="0"/>
          <dgm:bulletEnabled val="1"/>
        </dgm:presLayoutVars>
      </dgm:prSet>
      <dgm:spPr/>
      <dgm:t>
        <a:bodyPr/>
        <a:lstStyle/>
        <a:p>
          <a:endParaRPr lang="en-US"/>
        </a:p>
      </dgm:t>
    </dgm:pt>
    <dgm:pt modelId="{EABFE086-1ADE-4114-8C02-046E17A5D0E3}" type="pres">
      <dgm:prSet presAssocID="{235825F5-7D21-461D-855D-E173813244BF}" presName="desTx" presStyleLbl="alignAccFollowNode1" presStyleIdx="0" presStyleCnt="2">
        <dgm:presLayoutVars>
          <dgm:bulletEnabled val="1"/>
        </dgm:presLayoutVars>
      </dgm:prSet>
      <dgm:spPr/>
      <dgm:t>
        <a:bodyPr/>
        <a:lstStyle/>
        <a:p>
          <a:endParaRPr lang="en-US"/>
        </a:p>
      </dgm:t>
    </dgm:pt>
    <dgm:pt modelId="{231E7E54-46EC-442F-8046-DE498875C4F8}" type="pres">
      <dgm:prSet presAssocID="{60EEAA28-48FC-4CFF-827E-D115855CF482}" presName="space" presStyleCnt="0"/>
      <dgm:spPr/>
    </dgm:pt>
    <dgm:pt modelId="{9AB20E2E-0C7E-4A60-9960-1F22F35E191A}" type="pres">
      <dgm:prSet presAssocID="{8ABAB9B7-AC13-4FEE-986B-577AB9D249D9}" presName="composite" presStyleCnt="0"/>
      <dgm:spPr/>
    </dgm:pt>
    <dgm:pt modelId="{FE9CA2A0-1939-40F7-BBF4-2C588B5807C7}" type="pres">
      <dgm:prSet presAssocID="{8ABAB9B7-AC13-4FEE-986B-577AB9D249D9}" presName="parTx" presStyleLbl="alignNode1" presStyleIdx="1" presStyleCnt="2">
        <dgm:presLayoutVars>
          <dgm:chMax val="0"/>
          <dgm:chPref val="0"/>
          <dgm:bulletEnabled val="1"/>
        </dgm:presLayoutVars>
      </dgm:prSet>
      <dgm:spPr/>
      <dgm:t>
        <a:bodyPr/>
        <a:lstStyle/>
        <a:p>
          <a:endParaRPr lang="en-US"/>
        </a:p>
      </dgm:t>
    </dgm:pt>
    <dgm:pt modelId="{71D17FC1-D475-4AAA-82D0-1BB2CA262D8E}" type="pres">
      <dgm:prSet presAssocID="{8ABAB9B7-AC13-4FEE-986B-577AB9D249D9}" presName="desTx" presStyleLbl="alignAccFollowNode1" presStyleIdx="1" presStyleCnt="2">
        <dgm:presLayoutVars>
          <dgm:bulletEnabled val="1"/>
        </dgm:presLayoutVars>
      </dgm:prSet>
      <dgm:spPr/>
      <dgm:t>
        <a:bodyPr/>
        <a:lstStyle/>
        <a:p>
          <a:endParaRPr lang="en-US"/>
        </a:p>
      </dgm:t>
    </dgm:pt>
  </dgm:ptLst>
  <dgm:cxnLst>
    <dgm:cxn modelId="{A21D25E0-3F94-4309-B5B1-7DB7C8BE6EF9}" type="presOf" srcId="{4EC6B6C1-CF35-46DE-96DD-4252BC52244E}" destId="{224B84E2-DA6A-4E94-8344-ADD9AD013537}" srcOrd="0" destOrd="0" presId="urn:microsoft.com/office/officeart/2005/8/layout/hList1"/>
    <dgm:cxn modelId="{D17FE82D-55F8-47E9-B933-12F60A0862F6}" type="presOf" srcId="{38469663-23D4-408B-9B53-E73F7B0C32CF}" destId="{EABFE086-1ADE-4114-8C02-046E17A5D0E3}" srcOrd="0" destOrd="1" presId="urn:microsoft.com/office/officeart/2005/8/layout/hList1"/>
    <dgm:cxn modelId="{257FCAD0-4E39-42E2-BAFF-320324317356}" type="presOf" srcId="{BAD6D6EB-261B-4AAF-B1DD-48CD3492393F}" destId="{71D17FC1-D475-4AAA-82D0-1BB2CA262D8E}" srcOrd="0" destOrd="0" presId="urn:microsoft.com/office/officeart/2005/8/layout/hList1"/>
    <dgm:cxn modelId="{58EF7B0A-0313-462E-A62D-6C47DF01B017}" type="presOf" srcId="{235825F5-7D21-461D-855D-E173813244BF}" destId="{3D56D68D-9DD2-4C19-992E-897B3F39E94B}" srcOrd="0" destOrd="0" presId="urn:microsoft.com/office/officeart/2005/8/layout/hList1"/>
    <dgm:cxn modelId="{CA13481B-2AA3-4486-BA54-51CCAA3A2914}" srcId="{235825F5-7D21-461D-855D-E173813244BF}" destId="{38469663-23D4-408B-9B53-E73F7B0C32CF}" srcOrd="1" destOrd="0" parTransId="{1CDDEA35-7264-425C-91CF-BCC2F88B2BB4}" sibTransId="{C6904D51-D76A-4A02-BDC2-13EBE985BEC8}"/>
    <dgm:cxn modelId="{EED25259-717C-4AEA-B26B-038B2D62C652}" srcId="{4EC6B6C1-CF35-46DE-96DD-4252BC52244E}" destId="{235825F5-7D21-461D-855D-E173813244BF}" srcOrd="0" destOrd="0" parTransId="{4F5AB705-D874-4D98-8F87-5BC1AA2DCD3E}" sibTransId="{60EEAA28-48FC-4CFF-827E-D115855CF482}"/>
    <dgm:cxn modelId="{14D70F57-94D8-47E8-A406-24AE32206BC9}" srcId="{4EC6B6C1-CF35-46DE-96DD-4252BC52244E}" destId="{8ABAB9B7-AC13-4FEE-986B-577AB9D249D9}" srcOrd="1" destOrd="0" parTransId="{7542A115-FC43-4ECF-93E3-BB77DDF32FC0}" sibTransId="{C1CE376C-B5D2-4180-BEC5-0BA004B75F82}"/>
    <dgm:cxn modelId="{087CC9D5-D37F-41DA-9783-E278247FAA71}" srcId="{8ABAB9B7-AC13-4FEE-986B-577AB9D249D9}" destId="{BAD6D6EB-261B-4AAF-B1DD-48CD3492393F}" srcOrd="0" destOrd="0" parTransId="{D8B7FF0C-9F34-40DB-BF63-9F4795D0D7D5}" sibTransId="{2D6480E5-68A1-44DD-8EF7-DD4E70B7459C}"/>
    <dgm:cxn modelId="{FA6EBC1E-7258-4BB4-8BEA-A92375777765}" type="presOf" srcId="{05834FA2-CD86-422C-AAB2-3FCC939A2B50}" destId="{EABFE086-1ADE-4114-8C02-046E17A5D0E3}" srcOrd="0" destOrd="0" presId="urn:microsoft.com/office/officeart/2005/8/layout/hList1"/>
    <dgm:cxn modelId="{E6642EBB-7EF0-4CE2-BBD9-C52E8EA5266C}" type="presOf" srcId="{8ABAB9B7-AC13-4FEE-986B-577AB9D249D9}" destId="{FE9CA2A0-1939-40F7-BBF4-2C588B5807C7}" srcOrd="0" destOrd="0" presId="urn:microsoft.com/office/officeart/2005/8/layout/hList1"/>
    <dgm:cxn modelId="{D943D679-B623-4239-94C8-782D004ACB24}" srcId="{235825F5-7D21-461D-855D-E173813244BF}" destId="{05834FA2-CD86-422C-AAB2-3FCC939A2B50}" srcOrd="0" destOrd="0" parTransId="{68C87243-B12A-445B-A600-EC795825CD58}" sibTransId="{03AE91E4-6D57-46CC-9C11-0B652408ED87}"/>
    <dgm:cxn modelId="{544646B7-7EAD-4763-9F66-7D7BF72997CA}" type="presOf" srcId="{BA8DD163-150D-4672-AA16-83E5D091C284}" destId="{71D17FC1-D475-4AAA-82D0-1BB2CA262D8E}" srcOrd="0" destOrd="1" presId="urn:microsoft.com/office/officeart/2005/8/layout/hList1"/>
    <dgm:cxn modelId="{DFA7A267-DCB8-4704-984D-169267A4A1DD}" srcId="{8ABAB9B7-AC13-4FEE-986B-577AB9D249D9}" destId="{BA8DD163-150D-4672-AA16-83E5D091C284}" srcOrd="1" destOrd="0" parTransId="{27D9B3B1-3CEF-4817-9BBD-5D9EB93A7A4D}" sibTransId="{1BD379FB-6CEE-4355-A4A1-7DCE86BBA6B0}"/>
    <dgm:cxn modelId="{AB209729-9BA6-43C5-BB66-603D51164951}" type="presParOf" srcId="{224B84E2-DA6A-4E94-8344-ADD9AD013537}" destId="{D0B34FF5-5B92-45AD-90FC-53AE3DE1B5A9}" srcOrd="0" destOrd="0" presId="urn:microsoft.com/office/officeart/2005/8/layout/hList1"/>
    <dgm:cxn modelId="{0E5C82AD-5BEB-4863-BA97-E95A0D1C0BBB}" type="presParOf" srcId="{D0B34FF5-5B92-45AD-90FC-53AE3DE1B5A9}" destId="{3D56D68D-9DD2-4C19-992E-897B3F39E94B}" srcOrd="0" destOrd="0" presId="urn:microsoft.com/office/officeart/2005/8/layout/hList1"/>
    <dgm:cxn modelId="{EBA40574-0DB8-4D6A-BE6D-D29A04AAFA27}" type="presParOf" srcId="{D0B34FF5-5B92-45AD-90FC-53AE3DE1B5A9}" destId="{EABFE086-1ADE-4114-8C02-046E17A5D0E3}" srcOrd="1" destOrd="0" presId="urn:microsoft.com/office/officeart/2005/8/layout/hList1"/>
    <dgm:cxn modelId="{A560DA8A-B7D2-4D47-9E87-64D7DB8149A9}" type="presParOf" srcId="{224B84E2-DA6A-4E94-8344-ADD9AD013537}" destId="{231E7E54-46EC-442F-8046-DE498875C4F8}" srcOrd="1" destOrd="0" presId="urn:microsoft.com/office/officeart/2005/8/layout/hList1"/>
    <dgm:cxn modelId="{E7F70298-87A5-4B38-B9B7-F981AC6C6DE1}" type="presParOf" srcId="{224B84E2-DA6A-4E94-8344-ADD9AD013537}" destId="{9AB20E2E-0C7E-4A60-9960-1F22F35E191A}" srcOrd="2" destOrd="0" presId="urn:microsoft.com/office/officeart/2005/8/layout/hList1"/>
    <dgm:cxn modelId="{5EC64278-6739-4F16-8A9A-BAA56D90B1A7}" type="presParOf" srcId="{9AB20E2E-0C7E-4A60-9960-1F22F35E191A}" destId="{FE9CA2A0-1939-40F7-BBF4-2C588B5807C7}" srcOrd="0" destOrd="0" presId="urn:microsoft.com/office/officeart/2005/8/layout/hList1"/>
    <dgm:cxn modelId="{620CFE79-472A-41DE-935F-528C854B9B8F}" type="presParOf" srcId="{9AB20E2E-0C7E-4A60-9960-1F22F35E191A}" destId="{71D17FC1-D475-4AAA-82D0-1BB2CA262D8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56EE8-13D4-4C45-97C7-C2F28955FB66}">
      <dsp:nvSpPr>
        <dsp:cNvPr id="0" name=""/>
        <dsp:cNvSpPr/>
      </dsp:nvSpPr>
      <dsp:spPr>
        <a:xfrm rot="5400000">
          <a:off x="-332294" y="334833"/>
          <a:ext cx="2215299" cy="155070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MISSION</a:t>
          </a:r>
          <a:endParaRPr lang="en-US" sz="3300" kern="1200" dirty="0"/>
        </a:p>
      </dsp:txBody>
      <dsp:txXfrm rot="-5400000">
        <a:off x="2" y="777893"/>
        <a:ext cx="1550709" cy="664590"/>
      </dsp:txXfrm>
    </dsp:sp>
    <dsp:sp modelId="{3844ACDD-B48E-4F41-A9B9-2C893F17C764}">
      <dsp:nvSpPr>
        <dsp:cNvPr id="0" name=""/>
        <dsp:cNvSpPr/>
      </dsp:nvSpPr>
      <dsp:spPr>
        <a:xfrm rot="5400000">
          <a:off x="4360682" y="-2695464"/>
          <a:ext cx="1439944" cy="705989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Empowerment of nation with knowledgeable pharmacists for Healthy India</a:t>
          </a:r>
          <a:endParaRPr lang="en-US" sz="2800" kern="1200" dirty="0"/>
        </a:p>
      </dsp:txBody>
      <dsp:txXfrm rot="-5400000">
        <a:off x="1550709" y="184801"/>
        <a:ext cx="6989598" cy="1299360"/>
      </dsp:txXfrm>
    </dsp:sp>
    <dsp:sp modelId="{BB624802-66C1-41DF-94A8-DB4585C03B06}">
      <dsp:nvSpPr>
        <dsp:cNvPr id="0" name=""/>
        <dsp:cNvSpPr/>
      </dsp:nvSpPr>
      <dsp:spPr>
        <a:xfrm rot="5400000">
          <a:off x="-332294" y="2915056"/>
          <a:ext cx="2215299" cy="155070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VISION</a:t>
          </a:r>
          <a:endParaRPr lang="en-US" sz="3300" kern="1200" dirty="0"/>
        </a:p>
      </dsp:txBody>
      <dsp:txXfrm rot="-5400000">
        <a:off x="2" y="3358116"/>
        <a:ext cx="1550709" cy="664590"/>
      </dsp:txXfrm>
    </dsp:sp>
    <dsp:sp modelId="{FA5467C0-6FFA-416D-9340-0BBBA4AC8EC1}">
      <dsp:nvSpPr>
        <dsp:cNvPr id="0" name=""/>
        <dsp:cNvSpPr/>
      </dsp:nvSpPr>
      <dsp:spPr>
        <a:xfrm rot="5400000">
          <a:off x="3748562" y="-227211"/>
          <a:ext cx="2664185" cy="705989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To provide pharmaceutical education par excellence</a:t>
          </a:r>
          <a:endParaRPr lang="en-US" sz="2400" kern="1200" dirty="0"/>
        </a:p>
        <a:p>
          <a:pPr marL="228600" lvl="1" indent="-228600" algn="l" defTabSz="1066800">
            <a:lnSpc>
              <a:spcPct val="90000"/>
            </a:lnSpc>
            <a:spcBef>
              <a:spcPct val="0"/>
            </a:spcBef>
            <a:spcAft>
              <a:spcPct val="15000"/>
            </a:spcAft>
            <a:buChar char="••"/>
          </a:pPr>
          <a:r>
            <a:rPr lang="en-US" sz="2400" kern="1200" dirty="0" smtClean="0"/>
            <a:t>To provide community, institutional and industrial pharmacy.</a:t>
          </a:r>
          <a:endParaRPr lang="en-US" sz="2400" kern="1200" dirty="0"/>
        </a:p>
        <a:p>
          <a:pPr marL="228600" lvl="1" indent="-228600" algn="l" defTabSz="1066800">
            <a:lnSpc>
              <a:spcPct val="90000"/>
            </a:lnSpc>
            <a:spcBef>
              <a:spcPct val="0"/>
            </a:spcBef>
            <a:spcAft>
              <a:spcPct val="15000"/>
            </a:spcAft>
            <a:buChar char="••"/>
          </a:pPr>
          <a:r>
            <a:rPr lang="en-US" sz="2400" kern="1200" dirty="0" smtClean="0"/>
            <a:t>To foster and disseminate productive research in  new and emerging area</a:t>
          </a:r>
          <a:endParaRPr lang="en-US" sz="2400" kern="1200" dirty="0"/>
        </a:p>
        <a:p>
          <a:pPr marL="228600" lvl="1" indent="-228600" algn="l" defTabSz="1066800">
            <a:lnSpc>
              <a:spcPct val="90000"/>
            </a:lnSpc>
            <a:spcBef>
              <a:spcPct val="0"/>
            </a:spcBef>
            <a:spcAft>
              <a:spcPct val="15000"/>
            </a:spcAft>
            <a:buChar char="••"/>
          </a:pPr>
          <a:r>
            <a:rPr lang="en-US" sz="2400" kern="1200" dirty="0" smtClean="0"/>
            <a:t>To generate  human resource in profession of pharmacy</a:t>
          </a:r>
          <a:endParaRPr lang="en-US" sz="2400" kern="1200" dirty="0"/>
        </a:p>
      </dsp:txBody>
      <dsp:txXfrm rot="-5400000">
        <a:off x="1550710" y="2100696"/>
        <a:ext cx="6929835" cy="2404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E4196-5B6E-40BD-93E2-A564F36CA976}">
      <dsp:nvSpPr>
        <dsp:cNvPr id="0" name=""/>
        <dsp:cNvSpPr/>
      </dsp:nvSpPr>
      <dsp:spPr>
        <a:xfrm rot="10800000">
          <a:off x="1485610" y="1912"/>
          <a:ext cx="4915281" cy="99020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653" tIns="95250" rIns="177800" bIns="95250" numCol="1" spcCol="1270" anchor="ctr" anchorCtr="0">
          <a:noAutofit/>
        </a:bodyPr>
        <a:lstStyle/>
        <a:p>
          <a:pPr lvl="0" algn="ctr" defTabSz="1111250">
            <a:lnSpc>
              <a:spcPct val="90000"/>
            </a:lnSpc>
            <a:spcBef>
              <a:spcPct val="0"/>
            </a:spcBef>
            <a:spcAft>
              <a:spcPct val="35000"/>
            </a:spcAft>
          </a:pPr>
          <a:r>
            <a:rPr lang="en-US" sz="2500" b="1" kern="1200" dirty="0" smtClean="0"/>
            <a:t>Directorate of Technical Education, Maharashtra State</a:t>
          </a:r>
          <a:endParaRPr lang="en-US" sz="2500" b="1" kern="1200" dirty="0"/>
        </a:p>
      </dsp:txBody>
      <dsp:txXfrm rot="10800000">
        <a:off x="1733161" y="1912"/>
        <a:ext cx="4667730" cy="990205"/>
      </dsp:txXfrm>
    </dsp:sp>
    <dsp:sp modelId="{8C9B8918-765D-4777-A0FB-EB6A6682503A}">
      <dsp:nvSpPr>
        <dsp:cNvPr id="0" name=""/>
        <dsp:cNvSpPr/>
      </dsp:nvSpPr>
      <dsp:spPr>
        <a:xfrm>
          <a:off x="990508" y="1912"/>
          <a:ext cx="990205" cy="9902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92F69-C4C0-4FD8-AA63-40EB4722A713}">
      <dsp:nvSpPr>
        <dsp:cNvPr id="0" name=""/>
        <dsp:cNvSpPr/>
      </dsp:nvSpPr>
      <dsp:spPr>
        <a:xfrm rot="10800000">
          <a:off x="1485610" y="1287702"/>
          <a:ext cx="4915281" cy="99020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653" tIns="95250" rIns="177800" bIns="95250" numCol="1" spcCol="1270" anchor="ctr" anchorCtr="0">
          <a:noAutofit/>
        </a:bodyPr>
        <a:lstStyle/>
        <a:p>
          <a:pPr lvl="0" algn="ctr" defTabSz="1111250">
            <a:lnSpc>
              <a:spcPct val="90000"/>
            </a:lnSpc>
            <a:spcBef>
              <a:spcPct val="0"/>
            </a:spcBef>
            <a:spcAft>
              <a:spcPct val="35000"/>
            </a:spcAft>
          </a:pPr>
          <a:r>
            <a:rPr lang="en-US" sz="2500" b="1" kern="1200" dirty="0" smtClean="0"/>
            <a:t>All India Council for Technical Education</a:t>
          </a:r>
          <a:endParaRPr lang="en-US" sz="2500" b="1" kern="1200" dirty="0"/>
        </a:p>
      </dsp:txBody>
      <dsp:txXfrm rot="10800000">
        <a:off x="1733161" y="1287702"/>
        <a:ext cx="4667730" cy="990205"/>
      </dsp:txXfrm>
    </dsp:sp>
    <dsp:sp modelId="{209A7DBC-F23B-4149-9C5B-36ED3DEE4B0F}">
      <dsp:nvSpPr>
        <dsp:cNvPr id="0" name=""/>
        <dsp:cNvSpPr/>
      </dsp:nvSpPr>
      <dsp:spPr>
        <a:xfrm>
          <a:off x="990508" y="1287702"/>
          <a:ext cx="990205" cy="9902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E2683D-1B6E-4257-9607-EB248F3E0AE0}">
      <dsp:nvSpPr>
        <dsp:cNvPr id="0" name=""/>
        <dsp:cNvSpPr/>
      </dsp:nvSpPr>
      <dsp:spPr>
        <a:xfrm rot="10800000">
          <a:off x="1485610" y="2573491"/>
          <a:ext cx="4915281" cy="99020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653" tIns="95250" rIns="177800" bIns="95250" numCol="1" spcCol="1270" anchor="ctr" anchorCtr="0">
          <a:noAutofit/>
        </a:bodyPr>
        <a:lstStyle/>
        <a:p>
          <a:pPr lvl="0" algn="ctr" defTabSz="1111250">
            <a:lnSpc>
              <a:spcPct val="90000"/>
            </a:lnSpc>
            <a:spcBef>
              <a:spcPct val="0"/>
            </a:spcBef>
            <a:spcAft>
              <a:spcPct val="35000"/>
            </a:spcAft>
          </a:pPr>
          <a:r>
            <a:rPr lang="en-US" sz="2500" b="1" kern="1200" dirty="0" smtClean="0"/>
            <a:t>Pharmacy Council of India</a:t>
          </a:r>
          <a:endParaRPr lang="en-US" sz="2500" b="1" kern="1200" dirty="0"/>
        </a:p>
      </dsp:txBody>
      <dsp:txXfrm rot="10800000">
        <a:off x="1733161" y="2573491"/>
        <a:ext cx="4667730" cy="990205"/>
      </dsp:txXfrm>
    </dsp:sp>
    <dsp:sp modelId="{8043FB4F-408B-4991-BA29-44BA990FD8C1}">
      <dsp:nvSpPr>
        <dsp:cNvPr id="0" name=""/>
        <dsp:cNvSpPr/>
      </dsp:nvSpPr>
      <dsp:spPr>
        <a:xfrm>
          <a:off x="990508" y="2573491"/>
          <a:ext cx="990205" cy="9902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97EA8-532B-4147-A67E-A912B666F9C2}">
      <dsp:nvSpPr>
        <dsp:cNvPr id="0" name=""/>
        <dsp:cNvSpPr/>
      </dsp:nvSpPr>
      <dsp:spPr>
        <a:xfrm rot="10800000">
          <a:off x="1485610" y="3859281"/>
          <a:ext cx="4915281" cy="99020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653" tIns="95250" rIns="177800" bIns="95250" numCol="1" spcCol="1270" anchor="ctr" anchorCtr="0">
          <a:noAutofit/>
        </a:bodyPr>
        <a:lstStyle/>
        <a:p>
          <a:pPr lvl="0" algn="ctr" defTabSz="1111250">
            <a:lnSpc>
              <a:spcPct val="90000"/>
            </a:lnSpc>
            <a:spcBef>
              <a:spcPct val="0"/>
            </a:spcBef>
            <a:spcAft>
              <a:spcPct val="35000"/>
            </a:spcAft>
          </a:pPr>
          <a:r>
            <a:rPr lang="en-US" sz="2500" b="1" kern="1200" dirty="0" err="1" smtClean="0"/>
            <a:t>Shivaji</a:t>
          </a:r>
          <a:r>
            <a:rPr lang="en-US" sz="2500" b="1" kern="1200" dirty="0" smtClean="0"/>
            <a:t> University, Kolhapur &amp; DBATU, </a:t>
          </a:r>
          <a:r>
            <a:rPr lang="en-US" sz="2500" b="1" kern="1200" dirty="0" err="1" smtClean="0"/>
            <a:t>Lonere</a:t>
          </a:r>
          <a:endParaRPr lang="en-US" sz="2500" b="1" kern="1200" dirty="0"/>
        </a:p>
      </dsp:txBody>
      <dsp:txXfrm rot="10800000">
        <a:off x="1733161" y="3859281"/>
        <a:ext cx="4667730" cy="990205"/>
      </dsp:txXfrm>
    </dsp:sp>
    <dsp:sp modelId="{497FA403-A09B-4364-BB52-4DAC6E4A6318}">
      <dsp:nvSpPr>
        <dsp:cNvPr id="0" name=""/>
        <dsp:cNvSpPr/>
      </dsp:nvSpPr>
      <dsp:spPr>
        <a:xfrm>
          <a:off x="990508" y="3859281"/>
          <a:ext cx="990205" cy="99020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FFBED-0EBE-49C7-8995-4BA94C9CB129}" type="datetimeFigureOut">
              <a:rPr lang="en-US" smtClean="0"/>
              <a:t>10/01/2020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31C14-19D4-44EF-8B10-68D247512C6C}" type="slidenum">
              <a:rPr lang="en-US" smtClean="0"/>
              <a:t>‹#›</a:t>
            </a:fld>
            <a:endParaRPr lang="en-US"/>
          </a:p>
        </p:txBody>
      </p:sp>
    </p:spTree>
    <p:extLst>
      <p:ext uri="{BB962C8B-B14F-4D97-AF65-F5344CB8AC3E}">
        <p14:creationId xmlns:p14="http://schemas.microsoft.com/office/powerpoint/2010/main" val="214895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a:t>
            </a:r>
            <a:endParaRPr lang="en-US" dirty="0"/>
          </a:p>
        </p:txBody>
      </p:sp>
      <p:sp>
        <p:nvSpPr>
          <p:cNvPr id="4" name="Slide Number Placeholder 3"/>
          <p:cNvSpPr>
            <a:spLocks noGrp="1"/>
          </p:cNvSpPr>
          <p:nvPr>
            <p:ph type="sldNum" sz="quarter" idx="10"/>
          </p:nvPr>
        </p:nvSpPr>
        <p:spPr/>
        <p:txBody>
          <a:bodyPr/>
          <a:lstStyle/>
          <a:p>
            <a:fld id="{A2231C14-19D4-44EF-8B10-68D247512C6C}" type="slidenum">
              <a:rPr lang="en-US" smtClean="0"/>
              <a:t>19</a:t>
            </a:fld>
            <a:endParaRPr lang="en-US"/>
          </a:p>
        </p:txBody>
      </p:sp>
    </p:spTree>
    <p:extLst>
      <p:ext uri="{BB962C8B-B14F-4D97-AF65-F5344CB8AC3E}">
        <p14:creationId xmlns:p14="http://schemas.microsoft.com/office/powerpoint/2010/main" val="103725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F59DD-F991-4280-AEB3-2540A9B5D617}" type="datetimeFigureOut">
              <a:rPr lang="en-US" smtClean="0"/>
              <a:t>10/01/2020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253315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F59DD-F991-4280-AEB3-2540A9B5D617}" type="datetimeFigureOut">
              <a:rPr lang="en-US" smtClean="0"/>
              <a:t>10/01/2020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14246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F59DD-F991-4280-AEB3-2540A9B5D617}" type="datetimeFigureOut">
              <a:rPr lang="en-US" smtClean="0"/>
              <a:t>10/01/2020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340575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F59DD-F991-4280-AEB3-2540A9B5D617}" type="datetimeFigureOut">
              <a:rPr lang="en-US" smtClean="0"/>
              <a:t>10/01/2020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2014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F59DD-F991-4280-AEB3-2540A9B5D617}" type="datetimeFigureOut">
              <a:rPr lang="en-US" smtClean="0"/>
              <a:t>10/01/2020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25604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F59DD-F991-4280-AEB3-2540A9B5D617}" type="datetimeFigureOut">
              <a:rPr lang="en-US" smtClean="0"/>
              <a:t>10/01/2020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10784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F59DD-F991-4280-AEB3-2540A9B5D617}" type="datetimeFigureOut">
              <a:rPr lang="en-US" smtClean="0"/>
              <a:t>10/01/2020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411437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F59DD-F991-4280-AEB3-2540A9B5D617}" type="datetimeFigureOut">
              <a:rPr lang="en-US" smtClean="0"/>
              <a:t>10/01/2020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150007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F59DD-F991-4280-AEB3-2540A9B5D617}" type="datetimeFigureOut">
              <a:rPr lang="en-US" smtClean="0"/>
              <a:t>10/01/2020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143566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F59DD-F991-4280-AEB3-2540A9B5D617}" type="datetimeFigureOut">
              <a:rPr lang="en-US" smtClean="0"/>
              <a:t>10/01/2020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330989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F59DD-F991-4280-AEB3-2540A9B5D617}" type="datetimeFigureOut">
              <a:rPr lang="en-US" smtClean="0"/>
              <a:t>10/01/2020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6F05A-DF6C-4C96-A98A-F3492453FE51}" type="slidenum">
              <a:rPr lang="en-US" smtClean="0"/>
              <a:t>‹#›</a:t>
            </a:fld>
            <a:endParaRPr lang="en-US"/>
          </a:p>
        </p:txBody>
      </p:sp>
    </p:spTree>
    <p:extLst>
      <p:ext uri="{BB962C8B-B14F-4D97-AF65-F5344CB8AC3E}">
        <p14:creationId xmlns:p14="http://schemas.microsoft.com/office/powerpoint/2010/main" val="79041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F59DD-F991-4280-AEB3-2540A9B5D617}" type="datetimeFigureOut">
              <a:rPr lang="en-US" smtClean="0"/>
              <a:t>10/01/2020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6F05A-DF6C-4C96-A98A-F3492453FE51}" type="slidenum">
              <a:rPr lang="en-US" smtClean="0"/>
              <a:t>‹#›</a:t>
            </a:fld>
            <a:endParaRPr lang="en-US"/>
          </a:p>
        </p:txBody>
      </p:sp>
    </p:spTree>
    <p:extLst>
      <p:ext uri="{BB962C8B-B14F-4D97-AF65-F5344CB8AC3E}">
        <p14:creationId xmlns:p14="http://schemas.microsoft.com/office/powerpoint/2010/main" val="92261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hyperlink" Target="mailto:tpo.amcp@gmail.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2509"/>
            <a:ext cx="3864610" cy="788035"/>
          </a:xfrm>
          <a:prstGeom prst="rect">
            <a:avLst/>
          </a:prstGeom>
        </p:spPr>
        <p:txBody>
          <a:bodyPr vert="horz" wrap="square" lIns="0" tIns="13335" rIns="0" bIns="0" rtlCol="0">
            <a:spAutoFit/>
          </a:bodyPr>
          <a:lstStyle/>
          <a:p>
            <a:pPr marL="12700">
              <a:lnSpc>
                <a:spcPct val="100000"/>
              </a:lnSpc>
              <a:spcBef>
                <a:spcPts val="105"/>
              </a:spcBef>
            </a:pPr>
            <a:r>
              <a:rPr dirty="0"/>
              <a:t>Pharmacy is</a:t>
            </a:r>
            <a:r>
              <a:rPr spc="-90" dirty="0"/>
              <a:t> </a:t>
            </a:r>
            <a:r>
              <a:rPr spc="-5" dirty="0"/>
              <a:t>….</a:t>
            </a:r>
          </a:p>
        </p:txBody>
      </p:sp>
      <p:sp>
        <p:nvSpPr>
          <p:cNvPr id="3" name="object 3"/>
          <p:cNvSpPr txBox="1"/>
          <p:nvPr/>
        </p:nvSpPr>
        <p:spPr>
          <a:xfrm>
            <a:off x="535940" y="1951989"/>
            <a:ext cx="7599680" cy="3195320"/>
          </a:xfrm>
          <a:prstGeom prst="rect">
            <a:avLst/>
          </a:prstGeom>
        </p:spPr>
        <p:txBody>
          <a:bodyPr vert="horz" wrap="square" lIns="0" tIns="12065" rIns="0" bIns="0" rtlCol="0">
            <a:spAutoFit/>
          </a:bodyPr>
          <a:lstStyle/>
          <a:p>
            <a:pPr marL="285115" marR="1035050" indent="-273050" algn="just">
              <a:lnSpc>
                <a:spcPct val="100000"/>
              </a:lnSpc>
              <a:spcBef>
                <a:spcPts val="95"/>
              </a:spcBef>
            </a:pPr>
            <a:r>
              <a:rPr sz="4000" i="1" spc="-10" dirty="0">
                <a:latin typeface="Times New Roman"/>
                <a:cs typeface="Times New Roman"/>
              </a:rPr>
              <a:t>“The </a:t>
            </a:r>
            <a:r>
              <a:rPr sz="4000" i="1" spc="-5" dirty="0">
                <a:latin typeface="Times New Roman"/>
                <a:cs typeface="Times New Roman"/>
              </a:rPr>
              <a:t>Art </a:t>
            </a:r>
            <a:r>
              <a:rPr sz="4000" i="1" dirty="0">
                <a:latin typeface="Times New Roman"/>
                <a:cs typeface="Times New Roman"/>
              </a:rPr>
              <a:t>and </a:t>
            </a:r>
            <a:r>
              <a:rPr sz="4000" i="1" spc="-5" dirty="0">
                <a:latin typeface="Times New Roman"/>
                <a:cs typeface="Times New Roman"/>
              </a:rPr>
              <a:t>Science of  </a:t>
            </a:r>
            <a:r>
              <a:rPr sz="4000" i="1" dirty="0">
                <a:latin typeface="Times New Roman"/>
                <a:cs typeface="Times New Roman"/>
              </a:rPr>
              <a:t>Manufacturing and</a:t>
            </a:r>
            <a:r>
              <a:rPr sz="4000" i="1" spc="-90" dirty="0">
                <a:latin typeface="Times New Roman"/>
                <a:cs typeface="Times New Roman"/>
              </a:rPr>
              <a:t> </a:t>
            </a:r>
            <a:r>
              <a:rPr sz="4000" i="1" dirty="0">
                <a:latin typeface="Times New Roman"/>
                <a:cs typeface="Times New Roman"/>
              </a:rPr>
              <a:t>dispencing</a:t>
            </a:r>
            <a:endParaRPr sz="4000">
              <a:latin typeface="Times New Roman"/>
              <a:cs typeface="Times New Roman"/>
            </a:endParaRPr>
          </a:p>
          <a:p>
            <a:pPr marL="285115" marR="5080" indent="-273050" algn="just">
              <a:lnSpc>
                <a:spcPct val="100000"/>
              </a:lnSpc>
              <a:spcBef>
                <a:spcPts val="960"/>
              </a:spcBef>
            </a:pPr>
            <a:r>
              <a:rPr sz="4000" i="1" spc="-5" dirty="0">
                <a:latin typeface="Times New Roman"/>
                <a:cs typeface="Times New Roman"/>
              </a:rPr>
              <a:t>Drugs </a:t>
            </a:r>
            <a:r>
              <a:rPr sz="4000" i="1" dirty="0">
                <a:latin typeface="Times New Roman"/>
                <a:cs typeface="Times New Roman"/>
              </a:rPr>
              <a:t>and Biologicals </a:t>
            </a:r>
            <a:r>
              <a:rPr sz="4000" i="1" spc="-5" dirty="0">
                <a:latin typeface="Times New Roman"/>
                <a:cs typeface="Times New Roman"/>
              </a:rPr>
              <a:t>to </a:t>
            </a:r>
            <a:r>
              <a:rPr sz="4000" i="1" spc="-20" dirty="0">
                <a:latin typeface="Times New Roman"/>
                <a:cs typeface="Times New Roman"/>
              </a:rPr>
              <a:t>prevent </a:t>
            </a:r>
            <a:r>
              <a:rPr sz="4000" i="1" spc="-5" dirty="0">
                <a:latin typeface="Times New Roman"/>
                <a:cs typeface="Times New Roman"/>
              </a:rPr>
              <a:t>or  </a:t>
            </a:r>
            <a:r>
              <a:rPr sz="4000" i="1" spc="-40" dirty="0">
                <a:latin typeface="Times New Roman"/>
                <a:cs typeface="Times New Roman"/>
              </a:rPr>
              <a:t>cure </a:t>
            </a:r>
            <a:r>
              <a:rPr sz="4000" i="1" dirty="0">
                <a:latin typeface="Times New Roman"/>
                <a:cs typeface="Times New Roman"/>
              </a:rPr>
              <a:t>disease </a:t>
            </a:r>
            <a:r>
              <a:rPr sz="4000" i="1" spc="-30" dirty="0">
                <a:latin typeface="Times New Roman"/>
                <a:cs typeface="Times New Roman"/>
              </a:rPr>
              <a:t>there </a:t>
            </a:r>
            <a:r>
              <a:rPr sz="4000" i="1" spc="-5" dirty="0">
                <a:latin typeface="Times New Roman"/>
                <a:cs typeface="Times New Roman"/>
              </a:rPr>
              <a:t>by </a:t>
            </a:r>
            <a:r>
              <a:rPr sz="4000" i="1" spc="-15" dirty="0">
                <a:latin typeface="Times New Roman"/>
                <a:cs typeface="Times New Roman"/>
              </a:rPr>
              <a:t>preserving </a:t>
            </a:r>
            <a:r>
              <a:rPr sz="4000" i="1" spc="-5" dirty="0">
                <a:latin typeface="Times New Roman"/>
                <a:cs typeface="Times New Roman"/>
              </a:rPr>
              <a:t>the  Health of Humanity at</a:t>
            </a:r>
            <a:r>
              <a:rPr sz="4000" i="1" spc="-10" dirty="0">
                <a:latin typeface="Times New Roman"/>
                <a:cs typeface="Times New Roman"/>
              </a:rPr>
              <a:t> </a:t>
            </a:r>
            <a:r>
              <a:rPr sz="4000" i="1" spc="-20" dirty="0">
                <a:latin typeface="Times New Roman"/>
                <a:cs typeface="Times New Roman"/>
              </a:rPr>
              <a:t>large”.</a:t>
            </a:r>
            <a:endParaRPr sz="4000">
              <a:latin typeface="Times New Roman"/>
              <a:cs typeface="Times New Roman"/>
            </a:endParaRPr>
          </a:p>
        </p:txBody>
      </p:sp>
      <p:sp>
        <p:nvSpPr>
          <p:cNvPr id="4" name="object 4"/>
          <p:cNvSpPr txBox="1"/>
          <p:nvPr/>
        </p:nvSpPr>
        <p:spPr>
          <a:xfrm>
            <a:off x="8602218" y="6517640"/>
            <a:ext cx="9969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45C75"/>
                </a:solidFill>
                <a:latin typeface="Constantia"/>
                <a:cs typeface="Constantia"/>
              </a:rPr>
              <a:t>2</a:t>
            </a:r>
            <a:endParaRPr sz="1200">
              <a:latin typeface="Constantia"/>
              <a:cs typeface="Constantia"/>
            </a:endParaRPr>
          </a:p>
        </p:txBody>
      </p:sp>
    </p:spTree>
    <p:extLst>
      <p:ext uri="{BB962C8B-B14F-4D97-AF65-F5344CB8AC3E}">
        <p14:creationId xmlns:p14="http://schemas.microsoft.com/office/powerpoint/2010/main" val="414849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7006" y="6568367"/>
            <a:ext cx="130175" cy="153035"/>
          </a:xfrm>
          <a:prstGeom prst="rect">
            <a:avLst/>
          </a:prstGeom>
        </p:spPr>
        <p:txBody>
          <a:bodyPr vert="horz" wrap="square" lIns="0" tIns="0" rIns="0" bIns="0" rtlCol="0">
            <a:spAutoFit/>
          </a:bodyPr>
          <a:lstStyle/>
          <a:p>
            <a:pPr>
              <a:lnSpc>
                <a:spcPts val="1145"/>
              </a:lnSpc>
            </a:pPr>
            <a:r>
              <a:rPr sz="1200" spc="-5" dirty="0">
                <a:solidFill>
                  <a:srgbClr val="045C75"/>
                </a:solidFill>
                <a:latin typeface="Constantia"/>
                <a:cs typeface="Constantia"/>
              </a:rPr>
              <a:t>19</a:t>
            </a:r>
            <a:endParaRPr sz="1200">
              <a:latin typeface="Constantia"/>
              <a:cs typeface="Constantia"/>
            </a:endParaRPr>
          </a:p>
        </p:txBody>
      </p:sp>
      <p:sp>
        <p:nvSpPr>
          <p:cNvPr id="3" name="object 3"/>
          <p:cNvSpPr/>
          <p:nvPr/>
        </p:nvSpPr>
        <p:spPr>
          <a:xfrm>
            <a:off x="0" y="0"/>
            <a:ext cx="4495800" cy="29428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00600" y="3604259"/>
            <a:ext cx="4343400" cy="3253739"/>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82470" y="2976118"/>
            <a:ext cx="4593590" cy="513715"/>
          </a:xfrm>
          <a:prstGeom prst="rect">
            <a:avLst/>
          </a:prstGeom>
        </p:spPr>
        <p:txBody>
          <a:bodyPr vert="horz" wrap="square" lIns="0" tIns="13335" rIns="0" bIns="0" rtlCol="0">
            <a:spAutoFit/>
          </a:bodyPr>
          <a:lstStyle/>
          <a:p>
            <a:pPr marL="12700">
              <a:lnSpc>
                <a:spcPct val="100000"/>
              </a:lnSpc>
              <a:spcBef>
                <a:spcPts val="105"/>
              </a:spcBef>
            </a:pPr>
            <a:r>
              <a:rPr sz="3200" b="1" spc="-30" dirty="0">
                <a:solidFill>
                  <a:srgbClr val="000000"/>
                </a:solidFill>
                <a:latin typeface="Times New Roman"/>
                <a:cs typeface="Times New Roman"/>
              </a:rPr>
              <a:t>HOSPITAL</a:t>
            </a:r>
            <a:r>
              <a:rPr sz="3200" b="1" spc="-254" dirty="0">
                <a:solidFill>
                  <a:srgbClr val="000000"/>
                </a:solidFill>
                <a:latin typeface="Times New Roman"/>
                <a:cs typeface="Times New Roman"/>
              </a:rPr>
              <a:t> </a:t>
            </a:r>
            <a:r>
              <a:rPr sz="3200" b="1" dirty="0">
                <a:solidFill>
                  <a:srgbClr val="000000"/>
                </a:solidFill>
                <a:latin typeface="Times New Roman"/>
                <a:cs typeface="Times New Roman"/>
              </a:rPr>
              <a:t>PHARMACY</a:t>
            </a:r>
            <a:endParaRPr sz="3200">
              <a:latin typeface="Times New Roman"/>
              <a:cs typeface="Times New Roman"/>
            </a:endParaRPr>
          </a:p>
        </p:txBody>
      </p:sp>
      <p:sp>
        <p:nvSpPr>
          <p:cNvPr id="6" name="object 6"/>
          <p:cNvSpPr/>
          <p:nvPr/>
        </p:nvSpPr>
        <p:spPr>
          <a:xfrm>
            <a:off x="4800600" y="0"/>
            <a:ext cx="4343399" cy="292455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3662171"/>
            <a:ext cx="4343400" cy="3195827"/>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257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5636" y="3799713"/>
            <a:ext cx="6188075" cy="422275"/>
          </a:xfrm>
          <a:prstGeom prst="rect">
            <a:avLst/>
          </a:prstGeom>
        </p:spPr>
        <p:txBody>
          <a:bodyPr vert="horz" wrap="square" lIns="0" tIns="12700" rIns="0" bIns="0" rtlCol="0">
            <a:spAutoFit/>
          </a:bodyPr>
          <a:lstStyle/>
          <a:p>
            <a:pPr marL="259079" indent="-247015">
              <a:lnSpc>
                <a:spcPct val="100000"/>
              </a:lnSpc>
              <a:spcBef>
                <a:spcPts val="100"/>
              </a:spcBef>
              <a:buClr>
                <a:srgbClr val="0E6EC5"/>
              </a:buClr>
              <a:buSzPct val="84615"/>
              <a:buFont typeface="Wingdings 2"/>
              <a:buChar char=""/>
              <a:tabLst>
                <a:tab pos="259715" algn="l"/>
                <a:tab pos="2263775" algn="l"/>
                <a:tab pos="2747010" algn="l"/>
                <a:tab pos="3482975" algn="l"/>
                <a:tab pos="4871720" algn="l"/>
                <a:tab pos="5353050" algn="l"/>
              </a:tabLst>
            </a:pPr>
            <a:r>
              <a:rPr sz="2600" spc="-5" dirty="0">
                <a:latin typeface="Constantia"/>
                <a:cs typeface="Constantia"/>
              </a:rPr>
              <a:t>Op</a:t>
            </a:r>
            <a:r>
              <a:rPr sz="2600" spc="-20" dirty="0">
                <a:latin typeface="Constantia"/>
                <a:cs typeface="Constantia"/>
              </a:rPr>
              <a:t>p</a:t>
            </a:r>
            <a:r>
              <a:rPr sz="2600" spc="-5" dirty="0">
                <a:latin typeface="Constantia"/>
                <a:cs typeface="Constantia"/>
              </a:rPr>
              <a:t>ur</a:t>
            </a:r>
            <a:r>
              <a:rPr sz="2600" spc="-15" dirty="0">
                <a:latin typeface="Constantia"/>
                <a:cs typeface="Constantia"/>
              </a:rPr>
              <a:t>t</a:t>
            </a:r>
            <a:r>
              <a:rPr sz="2600" spc="-5" dirty="0">
                <a:latin typeface="Constantia"/>
                <a:cs typeface="Constantia"/>
              </a:rPr>
              <a:t>un</a:t>
            </a:r>
            <a:r>
              <a:rPr sz="2600" spc="-15" dirty="0">
                <a:latin typeface="Constantia"/>
                <a:cs typeface="Constantia"/>
              </a:rPr>
              <a:t>i</a:t>
            </a:r>
            <a:r>
              <a:rPr sz="2600" spc="-5" dirty="0">
                <a:latin typeface="Constantia"/>
                <a:cs typeface="Constantia"/>
              </a:rPr>
              <a:t>t</a:t>
            </a:r>
            <a:r>
              <a:rPr sz="2600" dirty="0">
                <a:latin typeface="Constantia"/>
                <a:cs typeface="Constantia"/>
              </a:rPr>
              <a:t>y	</a:t>
            </a:r>
            <a:r>
              <a:rPr sz="2600" spc="-45" dirty="0">
                <a:latin typeface="Constantia"/>
                <a:cs typeface="Constantia"/>
              </a:rPr>
              <a:t>t</a:t>
            </a:r>
            <a:r>
              <a:rPr sz="2600" dirty="0">
                <a:latin typeface="Constantia"/>
                <a:cs typeface="Constantia"/>
              </a:rPr>
              <a:t>o	be	Selec</a:t>
            </a:r>
            <a:r>
              <a:rPr sz="2600" spc="-40" dirty="0">
                <a:latin typeface="Constantia"/>
                <a:cs typeface="Constantia"/>
              </a:rPr>
              <a:t>t</a:t>
            </a:r>
            <a:r>
              <a:rPr sz="2600" dirty="0">
                <a:latin typeface="Constantia"/>
                <a:cs typeface="Constantia"/>
              </a:rPr>
              <a:t>ed	</a:t>
            </a:r>
            <a:r>
              <a:rPr sz="2600" spc="-10" dirty="0">
                <a:latin typeface="Constantia"/>
                <a:cs typeface="Constantia"/>
              </a:rPr>
              <a:t>i</a:t>
            </a:r>
            <a:r>
              <a:rPr sz="2600" dirty="0">
                <a:latin typeface="Constantia"/>
                <a:cs typeface="Constantia"/>
              </a:rPr>
              <a:t>n	U</a:t>
            </a:r>
            <a:r>
              <a:rPr sz="2600" spc="-10" dirty="0">
                <a:latin typeface="Constantia"/>
                <a:cs typeface="Constantia"/>
              </a:rPr>
              <a:t>P</a:t>
            </a:r>
            <a:r>
              <a:rPr sz="2600" dirty="0">
                <a:latin typeface="Constantia"/>
                <a:cs typeface="Constantia"/>
              </a:rPr>
              <a:t>SC</a:t>
            </a:r>
            <a:endParaRPr sz="2600">
              <a:latin typeface="Constantia"/>
              <a:cs typeface="Constantia"/>
            </a:endParaRPr>
          </a:p>
        </p:txBody>
      </p:sp>
      <p:sp>
        <p:nvSpPr>
          <p:cNvPr id="3" name="object 3"/>
          <p:cNvSpPr txBox="1"/>
          <p:nvPr/>
        </p:nvSpPr>
        <p:spPr>
          <a:xfrm>
            <a:off x="7366254" y="3799713"/>
            <a:ext cx="1477645" cy="422275"/>
          </a:xfrm>
          <a:prstGeom prst="rect">
            <a:avLst/>
          </a:prstGeom>
        </p:spPr>
        <p:txBody>
          <a:bodyPr vert="horz" wrap="square" lIns="0" tIns="12700" rIns="0" bIns="0" rtlCol="0">
            <a:spAutoFit/>
          </a:bodyPr>
          <a:lstStyle/>
          <a:p>
            <a:pPr marL="12700">
              <a:lnSpc>
                <a:spcPct val="100000"/>
              </a:lnSpc>
              <a:spcBef>
                <a:spcPts val="100"/>
              </a:spcBef>
              <a:tabLst>
                <a:tab pos="751205" algn="l"/>
              </a:tabLst>
            </a:pPr>
            <a:r>
              <a:rPr sz="2600" dirty="0">
                <a:latin typeface="Constantia"/>
                <a:cs typeface="Constantia"/>
              </a:rPr>
              <a:t>and	S</a:t>
            </a:r>
            <a:r>
              <a:rPr sz="2600" spc="5" dirty="0">
                <a:latin typeface="Constantia"/>
                <a:cs typeface="Constantia"/>
              </a:rPr>
              <a:t>t</a:t>
            </a:r>
            <a:r>
              <a:rPr sz="2600" spc="-15" dirty="0">
                <a:latin typeface="Constantia"/>
                <a:cs typeface="Constantia"/>
              </a:rPr>
              <a:t>a</a:t>
            </a:r>
            <a:r>
              <a:rPr sz="2600" spc="-45" dirty="0">
                <a:latin typeface="Constantia"/>
                <a:cs typeface="Constantia"/>
              </a:rPr>
              <a:t>t</a:t>
            </a:r>
            <a:r>
              <a:rPr sz="2600" dirty="0">
                <a:latin typeface="Constantia"/>
                <a:cs typeface="Constantia"/>
              </a:rPr>
              <a:t>e</a:t>
            </a:r>
            <a:endParaRPr sz="2600">
              <a:latin typeface="Constantia"/>
              <a:cs typeface="Constantia"/>
            </a:endParaRPr>
          </a:p>
        </p:txBody>
      </p:sp>
      <p:sp>
        <p:nvSpPr>
          <p:cNvPr id="4" name="object 4"/>
          <p:cNvSpPr txBox="1"/>
          <p:nvPr/>
        </p:nvSpPr>
        <p:spPr>
          <a:xfrm>
            <a:off x="992936" y="4116704"/>
            <a:ext cx="7865109" cy="2720975"/>
          </a:xfrm>
          <a:prstGeom prst="rect">
            <a:avLst/>
          </a:prstGeom>
        </p:spPr>
        <p:txBody>
          <a:bodyPr vert="horz" wrap="square" lIns="0" tIns="12700" rIns="0" bIns="0" rtlCol="0">
            <a:spAutoFit/>
          </a:bodyPr>
          <a:lstStyle/>
          <a:p>
            <a:pPr marL="271780">
              <a:lnSpc>
                <a:spcPct val="100000"/>
              </a:lnSpc>
              <a:spcBef>
                <a:spcPts val="100"/>
              </a:spcBef>
            </a:pPr>
            <a:r>
              <a:rPr sz="2600" dirty="0">
                <a:latin typeface="Constantia"/>
                <a:cs typeface="Constantia"/>
              </a:rPr>
              <a:t>Public Service</a:t>
            </a:r>
            <a:r>
              <a:rPr sz="2600" spc="-165" dirty="0">
                <a:latin typeface="Constantia"/>
                <a:cs typeface="Constantia"/>
              </a:rPr>
              <a:t> </a:t>
            </a:r>
            <a:r>
              <a:rPr sz="2600" spc="-10" dirty="0">
                <a:latin typeface="Constantia"/>
                <a:cs typeface="Constantia"/>
              </a:rPr>
              <a:t>Commissions.</a:t>
            </a:r>
            <a:endParaRPr sz="2600">
              <a:latin typeface="Constantia"/>
              <a:cs typeface="Constantia"/>
            </a:endParaRPr>
          </a:p>
          <a:p>
            <a:pPr marL="271780" indent="-247015">
              <a:lnSpc>
                <a:spcPct val="100000"/>
              </a:lnSpc>
              <a:buClr>
                <a:srgbClr val="0E6EC5"/>
              </a:buClr>
              <a:buSzPct val="84615"/>
              <a:buFont typeface="Wingdings 2"/>
              <a:buChar char=""/>
              <a:tabLst>
                <a:tab pos="272415" algn="l"/>
              </a:tabLst>
            </a:pPr>
            <a:r>
              <a:rPr sz="2600" spc="-10" dirty="0">
                <a:latin typeface="Constantia"/>
                <a:cs typeface="Constantia"/>
              </a:rPr>
              <a:t>Goverment Analysts </a:t>
            </a:r>
            <a:r>
              <a:rPr sz="2600" dirty="0">
                <a:latin typeface="Constantia"/>
                <a:cs typeface="Constantia"/>
              </a:rPr>
              <a:t>and </a:t>
            </a:r>
            <a:r>
              <a:rPr sz="2600" spc="-15" dirty="0">
                <a:latin typeface="Constantia"/>
                <a:cs typeface="Constantia"/>
              </a:rPr>
              <a:t>Forensic</a:t>
            </a:r>
            <a:r>
              <a:rPr sz="2600" spc="-405" dirty="0">
                <a:latin typeface="Constantia"/>
                <a:cs typeface="Constantia"/>
              </a:rPr>
              <a:t> </a:t>
            </a:r>
            <a:r>
              <a:rPr sz="2600" dirty="0">
                <a:latin typeface="Constantia"/>
                <a:cs typeface="Constantia"/>
              </a:rPr>
              <a:t>Scientists</a:t>
            </a:r>
            <a:endParaRPr sz="2600">
              <a:latin typeface="Constantia"/>
              <a:cs typeface="Constantia"/>
            </a:endParaRPr>
          </a:p>
          <a:p>
            <a:pPr marL="271780" indent="-247015">
              <a:lnSpc>
                <a:spcPct val="100000"/>
              </a:lnSpc>
              <a:buClr>
                <a:srgbClr val="0E6EC5"/>
              </a:buClr>
              <a:buSzPct val="84615"/>
              <a:buFont typeface="Wingdings 2"/>
              <a:buChar char=""/>
              <a:tabLst>
                <a:tab pos="272415" algn="l"/>
              </a:tabLst>
            </a:pPr>
            <a:r>
              <a:rPr sz="2600" spc="-10" dirty="0">
                <a:latin typeface="Constantia"/>
                <a:cs typeface="Constantia"/>
              </a:rPr>
              <a:t>Research </a:t>
            </a:r>
            <a:r>
              <a:rPr sz="2600" dirty="0">
                <a:latin typeface="Constantia"/>
                <a:cs typeface="Constantia"/>
              </a:rPr>
              <a:t>on </a:t>
            </a:r>
            <a:r>
              <a:rPr sz="2600" spc="-10" dirty="0">
                <a:latin typeface="Constantia"/>
                <a:cs typeface="Constantia"/>
              </a:rPr>
              <a:t>tropical </a:t>
            </a:r>
            <a:r>
              <a:rPr sz="2600" spc="-5" dirty="0">
                <a:latin typeface="Constantia"/>
                <a:cs typeface="Constantia"/>
              </a:rPr>
              <a:t>diseases, </a:t>
            </a:r>
            <a:r>
              <a:rPr sz="2600" dirty="0">
                <a:latin typeface="Constantia"/>
                <a:cs typeface="Constantia"/>
              </a:rPr>
              <a:t>Public</a:t>
            </a:r>
            <a:r>
              <a:rPr sz="2600" spc="-375" dirty="0">
                <a:latin typeface="Constantia"/>
                <a:cs typeface="Constantia"/>
              </a:rPr>
              <a:t> </a:t>
            </a:r>
            <a:r>
              <a:rPr sz="2600" dirty="0">
                <a:latin typeface="Constantia"/>
                <a:cs typeface="Constantia"/>
              </a:rPr>
              <a:t>health</a:t>
            </a:r>
            <a:endParaRPr sz="2600">
              <a:latin typeface="Constantia"/>
              <a:cs typeface="Constantia"/>
            </a:endParaRPr>
          </a:p>
          <a:p>
            <a:pPr marL="271780" indent="-247015">
              <a:lnSpc>
                <a:spcPct val="100000"/>
              </a:lnSpc>
              <a:spcBef>
                <a:spcPts val="5"/>
              </a:spcBef>
              <a:buClr>
                <a:srgbClr val="0E6EC5"/>
              </a:buClr>
              <a:buSzPct val="84615"/>
              <a:buFont typeface="Wingdings 2"/>
              <a:buChar char=""/>
              <a:tabLst>
                <a:tab pos="272415" algn="l"/>
              </a:tabLst>
            </a:pPr>
            <a:r>
              <a:rPr sz="2600" spc="-5" dirty="0">
                <a:latin typeface="Constantia"/>
                <a:cs typeface="Constantia"/>
              </a:rPr>
              <a:t>Govt.Certified Pharmacologist</a:t>
            </a:r>
            <a:r>
              <a:rPr sz="2600" spc="-125" dirty="0">
                <a:latin typeface="Constantia"/>
                <a:cs typeface="Constantia"/>
              </a:rPr>
              <a:t> </a:t>
            </a:r>
            <a:r>
              <a:rPr sz="2600" spc="-30" dirty="0">
                <a:latin typeface="Constantia"/>
                <a:cs typeface="Constantia"/>
              </a:rPr>
              <a:t>&amp;Toxicologist</a:t>
            </a:r>
            <a:endParaRPr sz="2600">
              <a:latin typeface="Constantia"/>
              <a:cs typeface="Constantia"/>
            </a:endParaRPr>
          </a:p>
          <a:p>
            <a:pPr marL="271780" indent="-247015">
              <a:lnSpc>
                <a:spcPct val="100000"/>
              </a:lnSpc>
              <a:buClr>
                <a:srgbClr val="0E6EC5"/>
              </a:buClr>
              <a:buSzPct val="84615"/>
              <a:buFont typeface="Wingdings 2"/>
              <a:buChar char=""/>
              <a:tabLst>
                <a:tab pos="272415" algn="l"/>
              </a:tabLst>
            </a:pPr>
            <a:r>
              <a:rPr sz="2600" spc="-10" dirty="0">
                <a:latin typeface="Constantia"/>
                <a:cs typeface="Constantia"/>
              </a:rPr>
              <a:t>Govt. </a:t>
            </a:r>
            <a:r>
              <a:rPr sz="2600" spc="-25" dirty="0">
                <a:latin typeface="Constantia"/>
                <a:cs typeface="Constantia"/>
              </a:rPr>
              <a:t>Approved</a:t>
            </a:r>
            <a:r>
              <a:rPr sz="2600" spc="-100" dirty="0">
                <a:latin typeface="Constantia"/>
                <a:cs typeface="Constantia"/>
              </a:rPr>
              <a:t> </a:t>
            </a:r>
            <a:r>
              <a:rPr sz="2600" spc="-5" dirty="0">
                <a:latin typeface="Constantia"/>
                <a:cs typeface="Constantia"/>
              </a:rPr>
              <a:t>Chemist</a:t>
            </a:r>
            <a:endParaRPr sz="2600">
              <a:latin typeface="Constantia"/>
              <a:cs typeface="Constantia"/>
            </a:endParaRPr>
          </a:p>
          <a:p>
            <a:pPr marL="271780" marR="17780" indent="-247015">
              <a:lnSpc>
                <a:spcPts val="2500"/>
              </a:lnSpc>
              <a:spcBef>
                <a:spcPts val="600"/>
              </a:spcBef>
              <a:buClr>
                <a:srgbClr val="0E6EC5"/>
              </a:buClr>
              <a:buSzPct val="84615"/>
              <a:buFont typeface="Wingdings 2"/>
              <a:buChar char=""/>
              <a:tabLst>
                <a:tab pos="272415" algn="l"/>
                <a:tab pos="2312670" algn="l"/>
                <a:tab pos="2771775" algn="l"/>
                <a:tab pos="4119245" algn="l"/>
                <a:tab pos="6951345" algn="l"/>
              </a:tabLst>
            </a:pPr>
            <a:r>
              <a:rPr sz="2600" spc="-40" dirty="0">
                <a:latin typeface="Constantia"/>
                <a:cs typeface="Constantia"/>
              </a:rPr>
              <a:t>C</a:t>
            </a:r>
            <a:r>
              <a:rPr sz="2600" dirty="0">
                <a:latin typeface="Constantia"/>
                <a:cs typeface="Constantia"/>
              </a:rPr>
              <a:t>o</a:t>
            </a:r>
            <a:r>
              <a:rPr sz="2600" spc="-10" dirty="0">
                <a:latin typeface="Constantia"/>
                <a:cs typeface="Constantia"/>
              </a:rPr>
              <a:t>ns</a:t>
            </a:r>
            <a:r>
              <a:rPr sz="2600" spc="-5" dirty="0">
                <a:latin typeface="Constantia"/>
                <a:cs typeface="Constantia"/>
              </a:rPr>
              <a:t>ulta</a:t>
            </a:r>
            <a:r>
              <a:rPr sz="2600" spc="-20" dirty="0">
                <a:latin typeface="Constantia"/>
                <a:cs typeface="Constantia"/>
              </a:rPr>
              <a:t>n</a:t>
            </a:r>
            <a:r>
              <a:rPr sz="2600" spc="-5" dirty="0">
                <a:latin typeface="Constantia"/>
                <a:cs typeface="Constantia"/>
              </a:rPr>
              <a:t>t</a:t>
            </a:r>
            <a:r>
              <a:rPr sz="2600" dirty="0">
                <a:latin typeface="Constantia"/>
                <a:cs typeface="Constantia"/>
              </a:rPr>
              <a:t>s	(	</a:t>
            </a:r>
            <a:r>
              <a:rPr sz="2600" spc="-55" dirty="0">
                <a:latin typeface="Constantia"/>
                <a:cs typeface="Constantia"/>
              </a:rPr>
              <a:t>M</a:t>
            </a:r>
            <a:r>
              <a:rPr sz="2600" spc="-15" dirty="0">
                <a:latin typeface="Constantia"/>
                <a:cs typeface="Constantia"/>
              </a:rPr>
              <a:t>e</a:t>
            </a:r>
            <a:r>
              <a:rPr sz="2600" spc="-5" dirty="0">
                <a:latin typeface="Constantia"/>
                <a:cs typeface="Constantia"/>
              </a:rPr>
              <a:t>nta</a:t>
            </a:r>
            <a:r>
              <a:rPr sz="2600" dirty="0">
                <a:latin typeface="Constantia"/>
                <a:cs typeface="Constantia"/>
              </a:rPr>
              <a:t>l	he</a:t>
            </a:r>
            <a:r>
              <a:rPr sz="2600" spc="-10" dirty="0">
                <a:latin typeface="Constantia"/>
                <a:cs typeface="Constantia"/>
              </a:rPr>
              <a:t>a</a:t>
            </a:r>
            <a:r>
              <a:rPr sz="2600" spc="-15" dirty="0">
                <a:latin typeface="Constantia"/>
                <a:cs typeface="Constantia"/>
              </a:rPr>
              <a:t>l</a:t>
            </a:r>
            <a:r>
              <a:rPr sz="2600" spc="-5" dirty="0">
                <a:latin typeface="Constantia"/>
                <a:cs typeface="Constantia"/>
              </a:rPr>
              <a:t>th,</a:t>
            </a:r>
            <a:r>
              <a:rPr sz="2600" spc="-30" dirty="0">
                <a:latin typeface="Constantia"/>
                <a:cs typeface="Constantia"/>
              </a:rPr>
              <a:t>A</a:t>
            </a:r>
            <a:r>
              <a:rPr sz="2600" spc="-5" dirty="0">
                <a:latin typeface="Constantia"/>
                <a:cs typeface="Constantia"/>
              </a:rPr>
              <a:t>ddict</a:t>
            </a:r>
            <a:r>
              <a:rPr sz="2600" spc="-20" dirty="0">
                <a:latin typeface="Constantia"/>
                <a:cs typeface="Constantia"/>
              </a:rPr>
              <a:t>i</a:t>
            </a:r>
            <a:r>
              <a:rPr sz="2600" dirty="0">
                <a:latin typeface="Constantia"/>
                <a:cs typeface="Constantia"/>
              </a:rPr>
              <a:t>o</a:t>
            </a:r>
            <a:r>
              <a:rPr sz="2600" spc="-10" dirty="0">
                <a:latin typeface="Constantia"/>
                <a:cs typeface="Constantia"/>
              </a:rPr>
              <a:t>n</a:t>
            </a:r>
            <a:r>
              <a:rPr sz="2600" dirty="0">
                <a:latin typeface="Constantia"/>
                <a:cs typeface="Constantia"/>
              </a:rPr>
              <a:t>,	fam</a:t>
            </a:r>
            <a:r>
              <a:rPr sz="2600" spc="-10" dirty="0">
                <a:latin typeface="Constantia"/>
                <a:cs typeface="Constantia"/>
              </a:rPr>
              <a:t>i</a:t>
            </a:r>
            <a:r>
              <a:rPr sz="2600" spc="-40" dirty="0">
                <a:latin typeface="Constantia"/>
                <a:cs typeface="Constantia"/>
              </a:rPr>
              <a:t>l</a:t>
            </a:r>
            <a:r>
              <a:rPr sz="2600" dirty="0">
                <a:latin typeface="Constantia"/>
                <a:cs typeface="Constantia"/>
              </a:rPr>
              <a:t>y  </a:t>
            </a:r>
            <a:r>
              <a:rPr sz="2600" spc="-10" dirty="0">
                <a:latin typeface="Constantia"/>
                <a:cs typeface="Constantia"/>
              </a:rPr>
              <a:t>planning, poisons, </a:t>
            </a:r>
            <a:r>
              <a:rPr sz="2600" spc="-5" dirty="0">
                <a:latin typeface="Constantia"/>
                <a:cs typeface="Constantia"/>
              </a:rPr>
              <a:t>self-medication, immunization)</a:t>
            </a:r>
            <a:r>
              <a:rPr sz="2600" spc="-440" dirty="0">
                <a:latin typeface="Constantia"/>
                <a:cs typeface="Constantia"/>
              </a:rPr>
              <a:t> </a:t>
            </a:r>
            <a:r>
              <a:rPr sz="1800" spc="-15" baseline="27777" dirty="0">
                <a:solidFill>
                  <a:srgbClr val="045C75"/>
                </a:solidFill>
                <a:latin typeface="Constantia"/>
                <a:cs typeface="Constantia"/>
              </a:rPr>
              <a:t>20</a:t>
            </a:r>
            <a:endParaRPr sz="1800" baseline="27777">
              <a:latin typeface="Constantia"/>
              <a:cs typeface="Constantia"/>
            </a:endParaRPr>
          </a:p>
        </p:txBody>
      </p:sp>
      <p:sp>
        <p:nvSpPr>
          <p:cNvPr id="5" name="object 5"/>
          <p:cNvSpPr/>
          <p:nvPr/>
        </p:nvSpPr>
        <p:spPr>
          <a:xfrm>
            <a:off x="457200" y="957325"/>
            <a:ext cx="8305800" cy="643255"/>
          </a:xfrm>
          <a:custGeom>
            <a:avLst/>
            <a:gdLst/>
            <a:ahLst/>
            <a:cxnLst/>
            <a:rect l="l" t="t" r="r" b="b"/>
            <a:pathLst>
              <a:path w="8305800" h="643255">
                <a:moveTo>
                  <a:pt x="8305800" y="0"/>
                </a:moveTo>
                <a:lnTo>
                  <a:pt x="8302432" y="16652"/>
                </a:lnTo>
                <a:lnTo>
                  <a:pt x="8293242" y="30257"/>
                </a:lnTo>
                <a:lnTo>
                  <a:pt x="8279600" y="39433"/>
                </a:lnTo>
                <a:lnTo>
                  <a:pt x="8262874" y="42799"/>
                </a:lnTo>
                <a:lnTo>
                  <a:pt x="42862" y="42799"/>
                </a:lnTo>
                <a:lnTo>
                  <a:pt x="26178" y="46166"/>
                </a:lnTo>
                <a:lnTo>
                  <a:pt x="12553" y="55356"/>
                </a:lnTo>
                <a:lnTo>
                  <a:pt x="3368" y="68998"/>
                </a:lnTo>
                <a:lnTo>
                  <a:pt x="25" y="85598"/>
                </a:lnTo>
                <a:lnTo>
                  <a:pt x="0" y="599948"/>
                </a:lnTo>
                <a:lnTo>
                  <a:pt x="3368" y="616674"/>
                </a:lnTo>
                <a:lnTo>
                  <a:pt x="12553" y="630316"/>
                </a:lnTo>
                <a:lnTo>
                  <a:pt x="26178" y="639506"/>
                </a:lnTo>
                <a:lnTo>
                  <a:pt x="42862" y="642874"/>
                </a:lnTo>
                <a:lnTo>
                  <a:pt x="59546" y="639506"/>
                </a:lnTo>
                <a:lnTo>
                  <a:pt x="73171" y="630316"/>
                </a:lnTo>
                <a:lnTo>
                  <a:pt x="82356" y="616674"/>
                </a:lnTo>
                <a:lnTo>
                  <a:pt x="85725" y="599948"/>
                </a:lnTo>
                <a:lnTo>
                  <a:pt x="85725" y="557149"/>
                </a:lnTo>
                <a:lnTo>
                  <a:pt x="8262874" y="557149"/>
                </a:lnTo>
                <a:lnTo>
                  <a:pt x="8279600" y="553783"/>
                </a:lnTo>
                <a:lnTo>
                  <a:pt x="8293242" y="544607"/>
                </a:lnTo>
                <a:lnTo>
                  <a:pt x="8302432" y="531002"/>
                </a:lnTo>
                <a:lnTo>
                  <a:pt x="8305800" y="514350"/>
                </a:lnTo>
                <a:lnTo>
                  <a:pt x="8305800" y="128524"/>
                </a:lnTo>
                <a:lnTo>
                  <a:pt x="42862" y="128524"/>
                </a:lnTo>
                <a:lnTo>
                  <a:pt x="42875" y="85598"/>
                </a:lnTo>
                <a:lnTo>
                  <a:pt x="44558" y="77281"/>
                </a:lnTo>
                <a:lnTo>
                  <a:pt x="49148" y="70500"/>
                </a:lnTo>
                <a:lnTo>
                  <a:pt x="55958" y="65934"/>
                </a:lnTo>
                <a:lnTo>
                  <a:pt x="64300" y="64262"/>
                </a:lnTo>
                <a:lnTo>
                  <a:pt x="8305800" y="64262"/>
                </a:lnTo>
                <a:lnTo>
                  <a:pt x="8305800" y="0"/>
                </a:lnTo>
                <a:close/>
              </a:path>
              <a:path w="8305800" h="643255">
                <a:moveTo>
                  <a:pt x="8305800" y="64262"/>
                </a:moveTo>
                <a:lnTo>
                  <a:pt x="64300" y="64262"/>
                </a:lnTo>
                <a:lnTo>
                  <a:pt x="72641" y="65934"/>
                </a:lnTo>
                <a:lnTo>
                  <a:pt x="79451" y="70500"/>
                </a:lnTo>
                <a:lnTo>
                  <a:pt x="84041" y="77281"/>
                </a:lnTo>
                <a:lnTo>
                  <a:pt x="85725" y="85598"/>
                </a:lnTo>
                <a:lnTo>
                  <a:pt x="82356" y="102324"/>
                </a:lnTo>
                <a:lnTo>
                  <a:pt x="73171" y="115966"/>
                </a:lnTo>
                <a:lnTo>
                  <a:pt x="59546" y="125156"/>
                </a:lnTo>
                <a:lnTo>
                  <a:pt x="42862" y="128524"/>
                </a:lnTo>
                <a:lnTo>
                  <a:pt x="8305800" y="128524"/>
                </a:lnTo>
                <a:lnTo>
                  <a:pt x="8305800" y="64262"/>
                </a:lnTo>
                <a:close/>
              </a:path>
              <a:path w="8305800" h="643255">
                <a:moveTo>
                  <a:pt x="8220075" y="0"/>
                </a:moveTo>
                <a:lnTo>
                  <a:pt x="8220075" y="42799"/>
                </a:lnTo>
                <a:lnTo>
                  <a:pt x="8262874" y="42799"/>
                </a:lnTo>
                <a:lnTo>
                  <a:pt x="8262874" y="21336"/>
                </a:lnTo>
                <a:lnTo>
                  <a:pt x="8241538" y="21336"/>
                </a:lnTo>
                <a:lnTo>
                  <a:pt x="8233201" y="19663"/>
                </a:lnTo>
                <a:lnTo>
                  <a:pt x="8226377" y="15097"/>
                </a:lnTo>
                <a:lnTo>
                  <a:pt x="8221767" y="8316"/>
                </a:lnTo>
                <a:lnTo>
                  <a:pt x="8220075" y="0"/>
                </a:lnTo>
                <a:close/>
              </a:path>
              <a:path w="8305800" h="643255">
                <a:moveTo>
                  <a:pt x="8262874" y="0"/>
                </a:moveTo>
                <a:lnTo>
                  <a:pt x="8261201" y="8316"/>
                </a:lnTo>
                <a:lnTo>
                  <a:pt x="8256635" y="15097"/>
                </a:lnTo>
                <a:lnTo>
                  <a:pt x="8249854" y="19663"/>
                </a:lnTo>
                <a:lnTo>
                  <a:pt x="8241538" y="21336"/>
                </a:lnTo>
                <a:lnTo>
                  <a:pt x="8262874" y="21336"/>
                </a:lnTo>
                <a:lnTo>
                  <a:pt x="8262874" y="0"/>
                </a:lnTo>
                <a:close/>
              </a:path>
            </a:pathLst>
          </a:custGeom>
          <a:solidFill>
            <a:srgbClr val="0E6EC5"/>
          </a:solidFill>
        </p:spPr>
        <p:txBody>
          <a:bodyPr wrap="square" lIns="0" tIns="0" rIns="0" bIns="0" rtlCol="0"/>
          <a:lstStyle/>
          <a:p>
            <a:endParaRPr/>
          </a:p>
        </p:txBody>
      </p:sp>
      <p:sp>
        <p:nvSpPr>
          <p:cNvPr id="6" name="object 6"/>
          <p:cNvSpPr/>
          <p:nvPr/>
        </p:nvSpPr>
        <p:spPr>
          <a:xfrm>
            <a:off x="500062" y="914400"/>
            <a:ext cx="8263255" cy="171450"/>
          </a:xfrm>
          <a:custGeom>
            <a:avLst/>
            <a:gdLst/>
            <a:ahLst/>
            <a:cxnLst/>
            <a:rect l="l" t="t" r="r" b="b"/>
            <a:pathLst>
              <a:path w="8263255" h="171450">
                <a:moveTo>
                  <a:pt x="21437" y="107187"/>
                </a:moveTo>
                <a:lnTo>
                  <a:pt x="0" y="171450"/>
                </a:lnTo>
                <a:lnTo>
                  <a:pt x="16684" y="168082"/>
                </a:lnTo>
                <a:lnTo>
                  <a:pt x="30308" y="158892"/>
                </a:lnTo>
                <a:lnTo>
                  <a:pt x="39494" y="145250"/>
                </a:lnTo>
                <a:lnTo>
                  <a:pt x="42862" y="128524"/>
                </a:lnTo>
                <a:lnTo>
                  <a:pt x="41179" y="120207"/>
                </a:lnTo>
                <a:lnTo>
                  <a:pt x="36588" y="113426"/>
                </a:lnTo>
                <a:lnTo>
                  <a:pt x="29778" y="108860"/>
                </a:lnTo>
                <a:lnTo>
                  <a:pt x="21437" y="107187"/>
                </a:lnTo>
                <a:close/>
              </a:path>
              <a:path w="8263255" h="171450">
                <a:moveTo>
                  <a:pt x="8262937" y="42925"/>
                </a:moveTo>
                <a:lnTo>
                  <a:pt x="8220011" y="42925"/>
                </a:lnTo>
                <a:lnTo>
                  <a:pt x="8220011" y="85725"/>
                </a:lnTo>
                <a:lnTo>
                  <a:pt x="8236737" y="82359"/>
                </a:lnTo>
                <a:lnTo>
                  <a:pt x="8250380" y="73183"/>
                </a:lnTo>
                <a:lnTo>
                  <a:pt x="8259570" y="59578"/>
                </a:lnTo>
                <a:lnTo>
                  <a:pt x="8262937" y="42925"/>
                </a:lnTo>
                <a:close/>
              </a:path>
              <a:path w="8263255" h="171450">
                <a:moveTo>
                  <a:pt x="8220011" y="0"/>
                </a:moveTo>
                <a:lnTo>
                  <a:pt x="8203358" y="3367"/>
                </a:lnTo>
                <a:lnTo>
                  <a:pt x="8189753" y="12557"/>
                </a:lnTo>
                <a:lnTo>
                  <a:pt x="8180578" y="26199"/>
                </a:lnTo>
                <a:lnTo>
                  <a:pt x="8177212" y="42925"/>
                </a:lnTo>
                <a:lnTo>
                  <a:pt x="8178905" y="51242"/>
                </a:lnTo>
                <a:lnTo>
                  <a:pt x="8183514" y="58023"/>
                </a:lnTo>
                <a:lnTo>
                  <a:pt x="8190339" y="62589"/>
                </a:lnTo>
                <a:lnTo>
                  <a:pt x="8198675" y="64262"/>
                </a:lnTo>
                <a:lnTo>
                  <a:pt x="8206992" y="62589"/>
                </a:lnTo>
                <a:lnTo>
                  <a:pt x="8213772" y="58023"/>
                </a:lnTo>
                <a:lnTo>
                  <a:pt x="8218338" y="51242"/>
                </a:lnTo>
                <a:lnTo>
                  <a:pt x="8220011" y="42925"/>
                </a:lnTo>
                <a:lnTo>
                  <a:pt x="8262937" y="42925"/>
                </a:lnTo>
                <a:lnTo>
                  <a:pt x="8259570" y="26199"/>
                </a:lnTo>
                <a:lnTo>
                  <a:pt x="8250380" y="12557"/>
                </a:lnTo>
                <a:lnTo>
                  <a:pt x="8236737" y="3367"/>
                </a:lnTo>
                <a:lnTo>
                  <a:pt x="8220011" y="0"/>
                </a:lnTo>
                <a:close/>
              </a:path>
            </a:pathLst>
          </a:custGeom>
          <a:solidFill>
            <a:srgbClr val="0C589F"/>
          </a:solidFill>
        </p:spPr>
        <p:txBody>
          <a:bodyPr wrap="square" lIns="0" tIns="0" rIns="0" bIns="0" rtlCol="0"/>
          <a:lstStyle/>
          <a:p>
            <a:endParaRPr/>
          </a:p>
        </p:txBody>
      </p:sp>
      <p:sp>
        <p:nvSpPr>
          <p:cNvPr id="7" name="object 7"/>
          <p:cNvSpPr/>
          <p:nvPr/>
        </p:nvSpPr>
        <p:spPr>
          <a:xfrm>
            <a:off x="457200" y="914400"/>
            <a:ext cx="8305800" cy="685800"/>
          </a:xfrm>
          <a:custGeom>
            <a:avLst/>
            <a:gdLst/>
            <a:ahLst/>
            <a:cxnLst/>
            <a:rect l="l" t="t" r="r" b="b"/>
            <a:pathLst>
              <a:path w="8305800" h="685800">
                <a:moveTo>
                  <a:pt x="0" y="128524"/>
                </a:moveTo>
                <a:lnTo>
                  <a:pt x="3368" y="111871"/>
                </a:lnTo>
                <a:lnTo>
                  <a:pt x="12553" y="98266"/>
                </a:lnTo>
                <a:lnTo>
                  <a:pt x="26178" y="89090"/>
                </a:lnTo>
                <a:lnTo>
                  <a:pt x="42862" y="85725"/>
                </a:lnTo>
                <a:lnTo>
                  <a:pt x="8220075" y="85725"/>
                </a:lnTo>
                <a:lnTo>
                  <a:pt x="8220075" y="42925"/>
                </a:lnTo>
                <a:lnTo>
                  <a:pt x="8223442" y="26199"/>
                </a:lnTo>
                <a:lnTo>
                  <a:pt x="8232632" y="12557"/>
                </a:lnTo>
                <a:lnTo>
                  <a:pt x="8246274" y="3367"/>
                </a:lnTo>
                <a:lnTo>
                  <a:pt x="8263001" y="0"/>
                </a:lnTo>
                <a:lnTo>
                  <a:pt x="8279653" y="3367"/>
                </a:lnTo>
                <a:lnTo>
                  <a:pt x="8293258" y="12557"/>
                </a:lnTo>
                <a:lnTo>
                  <a:pt x="8302434" y="26199"/>
                </a:lnTo>
                <a:lnTo>
                  <a:pt x="8305800" y="42925"/>
                </a:lnTo>
                <a:lnTo>
                  <a:pt x="8305800" y="557276"/>
                </a:lnTo>
                <a:lnTo>
                  <a:pt x="8302432" y="573928"/>
                </a:lnTo>
                <a:lnTo>
                  <a:pt x="8293242" y="587533"/>
                </a:lnTo>
                <a:lnTo>
                  <a:pt x="8279600" y="596709"/>
                </a:lnTo>
                <a:lnTo>
                  <a:pt x="8262874" y="600075"/>
                </a:lnTo>
                <a:lnTo>
                  <a:pt x="85725" y="600075"/>
                </a:lnTo>
                <a:lnTo>
                  <a:pt x="85725" y="642874"/>
                </a:lnTo>
                <a:lnTo>
                  <a:pt x="82356" y="659600"/>
                </a:lnTo>
                <a:lnTo>
                  <a:pt x="73171" y="673242"/>
                </a:lnTo>
                <a:lnTo>
                  <a:pt x="59546" y="682432"/>
                </a:lnTo>
                <a:lnTo>
                  <a:pt x="42862" y="685800"/>
                </a:lnTo>
                <a:lnTo>
                  <a:pt x="26178" y="682432"/>
                </a:lnTo>
                <a:lnTo>
                  <a:pt x="12553" y="673242"/>
                </a:lnTo>
                <a:lnTo>
                  <a:pt x="3368" y="659600"/>
                </a:lnTo>
                <a:lnTo>
                  <a:pt x="0" y="642874"/>
                </a:lnTo>
                <a:lnTo>
                  <a:pt x="0" y="128524"/>
                </a:lnTo>
                <a:close/>
              </a:path>
            </a:pathLst>
          </a:custGeom>
          <a:ln w="9144">
            <a:solidFill>
              <a:srgbClr val="000000"/>
            </a:solidFill>
          </a:ln>
        </p:spPr>
        <p:txBody>
          <a:bodyPr wrap="square" lIns="0" tIns="0" rIns="0" bIns="0" rtlCol="0"/>
          <a:lstStyle/>
          <a:p>
            <a:endParaRPr/>
          </a:p>
        </p:txBody>
      </p:sp>
      <p:sp>
        <p:nvSpPr>
          <p:cNvPr id="8" name="object 8"/>
          <p:cNvSpPr/>
          <p:nvPr/>
        </p:nvSpPr>
        <p:spPr>
          <a:xfrm>
            <a:off x="8677275" y="957325"/>
            <a:ext cx="85725" cy="43180"/>
          </a:xfrm>
          <a:custGeom>
            <a:avLst/>
            <a:gdLst/>
            <a:ahLst/>
            <a:cxnLst/>
            <a:rect l="l" t="t" r="r" b="b"/>
            <a:pathLst>
              <a:path w="85725" h="43180">
                <a:moveTo>
                  <a:pt x="0" y="42799"/>
                </a:moveTo>
                <a:lnTo>
                  <a:pt x="42799" y="42799"/>
                </a:lnTo>
                <a:lnTo>
                  <a:pt x="59525" y="39433"/>
                </a:lnTo>
                <a:lnTo>
                  <a:pt x="73167" y="30257"/>
                </a:lnTo>
                <a:lnTo>
                  <a:pt x="82357" y="16652"/>
                </a:lnTo>
                <a:lnTo>
                  <a:pt x="85725" y="0"/>
                </a:lnTo>
              </a:path>
            </a:pathLst>
          </a:custGeom>
          <a:ln w="9144">
            <a:solidFill>
              <a:srgbClr val="000000"/>
            </a:solidFill>
          </a:ln>
        </p:spPr>
        <p:txBody>
          <a:bodyPr wrap="square" lIns="0" tIns="0" rIns="0" bIns="0" rtlCol="0"/>
          <a:lstStyle/>
          <a:p>
            <a:endParaRPr/>
          </a:p>
        </p:txBody>
      </p:sp>
      <p:sp>
        <p:nvSpPr>
          <p:cNvPr id="9" name="object 9"/>
          <p:cNvSpPr/>
          <p:nvPr/>
        </p:nvSpPr>
        <p:spPr>
          <a:xfrm>
            <a:off x="8677275" y="957325"/>
            <a:ext cx="43180" cy="43180"/>
          </a:xfrm>
          <a:custGeom>
            <a:avLst/>
            <a:gdLst/>
            <a:ahLst/>
            <a:cxnLst/>
            <a:rect l="l" t="t" r="r" b="b"/>
            <a:pathLst>
              <a:path w="43179" h="43180">
                <a:moveTo>
                  <a:pt x="42799" y="42799"/>
                </a:moveTo>
                <a:lnTo>
                  <a:pt x="42799" y="0"/>
                </a:lnTo>
                <a:lnTo>
                  <a:pt x="41126" y="8316"/>
                </a:lnTo>
                <a:lnTo>
                  <a:pt x="36560" y="15097"/>
                </a:lnTo>
                <a:lnTo>
                  <a:pt x="29779" y="19663"/>
                </a:lnTo>
                <a:lnTo>
                  <a:pt x="21463" y="21336"/>
                </a:lnTo>
                <a:lnTo>
                  <a:pt x="13126" y="19663"/>
                </a:lnTo>
                <a:lnTo>
                  <a:pt x="6302" y="15097"/>
                </a:lnTo>
                <a:lnTo>
                  <a:pt x="1692" y="8316"/>
                </a:lnTo>
                <a:lnTo>
                  <a:pt x="0" y="0"/>
                </a:lnTo>
              </a:path>
            </a:pathLst>
          </a:custGeom>
          <a:ln w="9144">
            <a:solidFill>
              <a:srgbClr val="000000"/>
            </a:solidFill>
          </a:ln>
        </p:spPr>
        <p:txBody>
          <a:bodyPr wrap="square" lIns="0" tIns="0" rIns="0" bIns="0" rtlCol="0"/>
          <a:lstStyle/>
          <a:p>
            <a:endParaRPr/>
          </a:p>
        </p:txBody>
      </p:sp>
      <p:sp>
        <p:nvSpPr>
          <p:cNvPr id="10" name="object 10"/>
          <p:cNvSpPr/>
          <p:nvPr/>
        </p:nvSpPr>
        <p:spPr>
          <a:xfrm>
            <a:off x="452615" y="1017016"/>
            <a:ext cx="94881" cy="73406"/>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542925" y="1042924"/>
            <a:ext cx="0" cy="471805"/>
          </a:xfrm>
          <a:custGeom>
            <a:avLst/>
            <a:gdLst/>
            <a:ahLst/>
            <a:cxnLst/>
            <a:rect l="l" t="t" r="r" b="b"/>
            <a:pathLst>
              <a:path h="471805">
                <a:moveTo>
                  <a:pt x="0" y="0"/>
                </a:moveTo>
                <a:lnTo>
                  <a:pt x="0" y="471550"/>
                </a:lnTo>
              </a:path>
            </a:pathLst>
          </a:custGeom>
          <a:ln w="9144">
            <a:solidFill>
              <a:srgbClr val="000000"/>
            </a:solidFill>
          </a:ln>
        </p:spPr>
        <p:txBody>
          <a:bodyPr wrap="square" lIns="0" tIns="0" rIns="0" bIns="0" rtlCol="0"/>
          <a:lstStyle/>
          <a:p>
            <a:endParaRPr/>
          </a:p>
        </p:txBody>
      </p:sp>
      <p:sp>
        <p:nvSpPr>
          <p:cNvPr id="12" name="object 12"/>
          <p:cNvSpPr txBox="1"/>
          <p:nvPr/>
        </p:nvSpPr>
        <p:spPr>
          <a:xfrm>
            <a:off x="553773" y="906869"/>
            <a:ext cx="8283575" cy="2919095"/>
          </a:xfrm>
          <a:prstGeom prst="rect">
            <a:avLst/>
          </a:prstGeom>
        </p:spPr>
        <p:txBody>
          <a:bodyPr vert="horz" wrap="square" lIns="0" tIns="160020" rIns="0" bIns="0" rtlCol="0">
            <a:spAutoFit/>
          </a:bodyPr>
          <a:lstStyle/>
          <a:p>
            <a:pPr marR="118745" algn="ctr">
              <a:lnSpc>
                <a:spcPct val="100000"/>
              </a:lnSpc>
              <a:spcBef>
                <a:spcPts val="1260"/>
              </a:spcBef>
            </a:pPr>
            <a:r>
              <a:rPr sz="2400" b="1" spc="-5" dirty="0">
                <a:solidFill>
                  <a:srgbClr val="FFFFFF"/>
                </a:solidFill>
                <a:latin typeface="Arial"/>
                <a:cs typeface="Arial"/>
              </a:rPr>
              <a:t>PHARMACIST IN GOVERNMENT</a:t>
            </a:r>
            <a:r>
              <a:rPr sz="2400" b="1" spc="15" dirty="0">
                <a:solidFill>
                  <a:srgbClr val="FFFFFF"/>
                </a:solidFill>
                <a:latin typeface="Arial"/>
                <a:cs typeface="Arial"/>
              </a:rPr>
              <a:t> </a:t>
            </a:r>
            <a:r>
              <a:rPr sz="2400" b="1" spc="-10" dirty="0">
                <a:solidFill>
                  <a:srgbClr val="FFFFFF"/>
                </a:solidFill>
                <a:latin typeface="Arial"/>
                <a:cs typeface="Arial"/>
              </a:rPr>
              <a:t>SERVICE</a:t>
            </a:r>
            <a:endParaRPr sz="2400">
              <a:latin typeface="Arial"/>
              <a:cs typeface="Arial"/>
            </a:endParaRPr>
          </a:p>
          <a:p>
            <a:pPr marL="711200" marR="5080" indent="-247015">
              <a:lnSpc>
                <a:spcPts val="2500"/>
              </a:lnSpc>
              <a:spcBef>
                <a:spcPts val="1864"/>
              </a:spcBef>
              <a:buClr>
                <a:srgbClr val="0E6EC5"/>
              </a:buClr>
              <a:buSzPct val="84615"/>
              <a:buFont typeface="Wingdings 2"/>
              <a:buChar char=""/>
              <a:tabLst>
                <a:tab pos="711835" algn="l"/>
                <a:tab pos="2592070" algn="l"/>
                <a:tab pos="3149600" algn="l"/>
                <a:tab pos="4269740" algn="l"/>
                <a:tab pos="5323205" algn="l"/>
                <a:tab pos="6031865" algn="l"/>
                <a:tab pos="7005955" algn="l"/>
                <a:tab pos="7507605" algn="l"/>
              </a:tabLst>
            </a:pPr>
            <a:r>
              <a:rPr sz="2600" dirty="0">
                <a:latin typeface="Constantia"/>
                <a:cs typeface="Constantia"/>
              </a:rPr>
              <a:t>Pharmac</a:t>
            </a:r>
            <a:r>
              <a:rPr sz="2600" spc="-10" dirty="0">
                <a:latin typeface="Constantia"/>
                <a:cs typeface="Constantia"/>
              </a:rPr>
              <a:t>i</a:t>
            </a:r>
            <a:r>
              <a:rPr sz="2600" dirty="0">
                <a:latin typeface="Constantia"/>
                <a:cs typeface="Constantia"/>
              </a:rPr>
              <a:t>st	</a:t>
            </a:r>
            <a:r>
              <a:rPr sz="2600" spc="-10" dirty="0">
                <a:latin typeface="Constantia"/>
                <a:cs typeface="Constantia"/>
              </a:rPr>
              <a:t>i</a:t>
            </a:r>
            <a:r>
              <a:rPr sz="2600" dirty="0">
                <a:latin typeface="Constantia"/>
                <a:cs typeface="Constantia"/>
              </a:rPr>
              <a:t>n	</a:t>
            </a:r>
            <a:r>
              <a:rPr sz="2600" spc="-5" dirty="0">
                <a:latin typeface="Constantia"/>
                <a:cs typeface="Constantia"/>
              </a:rPr>
              <a:t>A</a:t>
            </a:r>
            <a:r>
              <a:rPr sz="2600" spc="-20" dirty="0">
                <a:latin typeface="Constantia"/>
                <a:cs typeface="Constantia"/>
              </a:rPr>
              <a:t>r</a:t>
            </a:r>
            <a:r>
              <a:rPr sz="2600" spc="-35" dirty="0">
                <a:latin typeface="Constantia"/>
                <a:cs typeface="Constantia"/>
              </a:rPr>
              <a:t>m</a:t>
            </a:r>
            <a:r>
              <a:rPr sz="2600" spc="-235" dirty="0">
                <a:latin typeface="Constantia"/>
                <a:cs typeface="Constantia"/>
              </a:rPr>
              <a:t>y</a:t>
            </a:r>
            <a:r>
              <a:rPr sz="2600" dirty="0">
                <a:latin typeface="Constantia"/>
                <a:cs typeface="Constantia"/>
              </a:rPr>
              <a:t>,	</a:t>
            </a:r>
            <a:r>
              <a:rPr sz="2600" spc="-40" dirty="0">
                <a:latin typeface="Constantia"/>
                <a:cs typeface="Constantia"/>
              </a:rPr>
              <a:t>N</a:t>
            </a:r>
            <a:r>
              <a:rPr sz="2600" spc="-75" dirty="0">
                <a:latin typeface="Constantia"/>
                <a:cs typeface="Constantia"/>
              </a:rPr>
              <a:t>a</a:t>
            </a:r>
            <a:r>
              <a:rPr sz="2600" spc="80" dirty="0">
                <a:latin typeface="Constantia"/>
                <a:cs typeface="Constantia"/>
              </a:rPr>
              <a:t>v</a:t>
            </a:r>
            <a:r>
              <a:rPr sz="2600" spc="-235" dirty="0">
                <a:latin typeface="Constantia"/>
                <a:cs typeface="Constantia"/>
              </a:rPr>
              <a:t>y</a:t>
            </a:r>
            <a:r>
              <a:rPr sz="2600" dirty="0">
                <a:latin typeface="Constantia"/>
                <a:cs typeface="Constantia"/>
              </a:rPr>
              <a:t>,	</a:t>
            </a:r>
            <a:r>
              <a:rPr sz="2600" spc="-5" dirty="0">
                <a:latin typeface="Constantia"/>
                <a:cs typeface="Constantia"/>
              </a:rPr>
              <a:t>A</a:t>
            </a:r>
            <a:r>
              <a:rPr sz="2600" spc="-10" dirty="0">
                <a:latin typeface="Constantia"/>
                <a:cs typeface="Constantia"/>
              </a:rPr>
              <a:t>i</a:t>
            </a:r>
            <a:r>
              <a:rPr sz="2600" dirty="0">
                <a:latin typeface="Constantia"/>
                <a:cs typeface="Constantia"/>
              </a:rPr>
              <a:t>r	</a:t>
            </a:r>
            <a:r>
              <a:rPr sz="2600" spc="-25" dirty="0">
                <a:latin typeface="Constantia"/>
                <a:cs typeface="Constantia"/>
              </a:rPr>
              <a:t>f</a:t>
            </a:r>
            <a:r>
              <a:rPr sz="2600" dirty="0">
                <a:latin typeface="Constantia"/>
                <a:cs typeface="Constantia"/>
              </a:rPr>
              <a:t>o</a:t>
            </a:r>
            <a:r>
              <a:rPr sz="2600" spc="-45" dirty="0">
                <a:latin typeface="Constantia"/>
                <a:cs typeface="Constantia"/>
              </a:rPr>
              <a:t>r</a:t>
            </a:r>
            <a:r>
              <a:rPr sz="2600" spc="-55" dirty="0">
                <a:latin typeface="Constantia"/>
                <a:cs typeface="Constantia"/>
              </a:rPr>
              <a:t>c</a:t>
            </a:r>
            <a:r>
              <a:rPr sz="2600" dirty="0">
                <a:latin typeface="Constantia"/>
                <a:cs typeface="Constantia"/>
              </a:rPr>
              <a:t>e	&amp;	G</a:t>
            </a:r>
            <a:r>
              <a:rPr sz="2600" spc="-55" dirty="0">
                <a:latin typeface="Constantia"/>
                <a:cs typeface="Constantia"/>
              </a:rPr>
              <a:t>o</a:t>
            </a:r>
            <a:r>
              <a:rPr sz="2600" spc="-15" dirty="0">
                <a:latin typeface="Constantia"/>
                <a:cs typeface="Constantia"/>
              </a:rPr>
              <a:t>v</a:t>
            </a:r>
            <a:r>
              <a:rPr sz="2600" spc="-10" dirty="0">
                <a:latin typeface="Constantia"/>
                <a:cs typeface="Constantia"/>
              </a:rPr>
              <a:t>t</a:t>
            </a:r>
            <a:r>
              <a:rPr sz="2600" dirty="0">
                <a:latin typeface="Constantia"/>
                <a:cs typeface="Constantia"/>
              </a:rPr>
              <a:t>.  </a:t>
            </a:r>
            <a:r>
              <a:rPr sz="2600" spc="-10" dirty="0">
                <a:latin typeface="Constantia"/>
                <a:cs typeface="Constantia"/>
              </a:rPr>
              <a:t>Hospitals</a:t>
            </a:r>
            <a:endParaRPr sz="2600">
              <a:latin typeface="Constantia"/>
              <a:cs typeface="Constantia"/>
            </a:endParaRPr>
          </a:p>
          <a:p>
            <a:pPr marL="711200" indent="-247650">
              <a:lnSpc>
                <a:spcPct val="100000"/>
              </a:lnSpc>
              <a:spcBef>
                <a:spcPts val="20"/>
              </a:spcBef>
              <a:buClr>
                <a:srgbClr val="0E6EC5"/>
              </a:buClr>
              <a:buSzPct val="84615"/>
              <a:buFont typeface="Wingdings 2"/>
              <a:buChar char=""/>
              <a:tabLst>
                <a:tab pos="711835" algn="l"/>
              </a:tabLst>
            </a:pPr>
            <a:r>
              <a:rPr sz="2600" dirty="0">
                <a:latin typeface="Constantia"/>
                <a:cs typeface="Constantia"/>
              </a:rPr>
              <a:t>Drug </a:t>
            </a:r>
            <a:r>
              <a:rPr sz="2600" spc="-5" dirty="0">
                <a:latin typeface="Constantia"/>
                <a:cs typeface="Constantia"/>
              </a:rPr>
              <a:t>Inspectors </a:t>
            </a:r>
            <a:r>
              <a:rPr sz="2600" dirty="0">
                <a:latin typeface="Constantia"/>
                <a:cs typeface="Constantia"/>
              </a:rPr>
              <a:t>–Govt </a:t>
            </a:r>
            <a:r>
              <a:rPr sz="2600" spc="-5" dirty="0">
                <a:latin typeface="Constantia"/>
                <a:cs typeface="Constantia"/>
              </a:rPr>
              <a:t>of </a:t>
            </a:r>
            <a:r>
              <a:rPr sz="2600" dirty="0">
                <a:latin typeface="Constantia"/>
                <a:cs typeface="Constantia"/>
              </a:rPr>
              <a:t>INDIA and </a:t>
            </a:r>
            <a:r>
              <a:rPr sz="2600" spc="-5" dirty="0">
                <a:latin typeface="Constantia"/>
                <a:cs typeface="Constantia"/>
              </a:rPr>
              <a:t>State</a:t>
            </a:r>
            <a:r>
              <a:rPr sz="2600" spc="-420" dirty="0">
                <a:latin typeface="Constantia"/>
                <a:cs typeface="Constantia"/>
              </a:rPr>
              <a:t> </a:t>
            </a:r>
            <a:r>
              <a:rPr sz="2600" spc="-15" dirty="0">
                <a:latin typeface="Constantia"/>
                <a:cs typeface="Constantia"/>
              </a:rPr>
              <a:t>level</a:t>
            </a:r>
            <a:endParaRPr sz="2600">
              <a:latin typeface="Constantia"/>
              <a:cs typeface="Constantia"/>
            </a:endParaRPr>
          </a:p>
          <a:p>
            <a:pPr marL="711200" marR="5715" indent="-247015">
              <a:lnSpc>
                <a:spcPct val="80000"/>
              </a:lnSpc>
              <a:spcBef>
                <a:spcPts val="620"/>
              </a:spcBef>
              <a:buClr>
                <a:srgbClr val="0E6EC5"/>
              </a:buClr>
              <a:buSzPct val="84615"/>
              <a:buFont typeface="Wingdings 2"/>
              <a:buChar char=""/>
              <a:tabLst>
                <a:tab pos="711835" algn="l"/>
                <a:tab pos="2361565" algn="l"/>
                <a:tab pos="3246120" algn="l"/>
                <a:tab pos="3956050" algn="l"/>
                <a:tab pos="5507990" algn="l"/>
              </a:tabLst>
            </a:pPr>
            <a:r>
              <a:rPr sz="2600" dirty="0">
                <a:latin typeface="Constantia"/>
                <a:cs typeface="Constantia"/>
              </a:rPr>
              <a:t>Scienti</a:t>
            </a:r>
            <a:r>
              <a:rPr sz="2600" spc="-15" dirty="0">
                <a:latin typeface="Constantia"/>
                <a:cs typeface="Constantia"/>
              </a:rPr>
              <a:t>s</a:t>
            </a:r>
            <a:r>
              <a:rPr sz="2600" spc="-5" dirty="0">
                <a:latin typeface="Constantia"/>
                <a:cs typeface="Constantia"/>
              </a:rPr>
              <a:t>t</a:t>
            </a:r>
            <a:r>
              <a:rPr sz="2600" dirty="0">
                <a:latin typeface="Constantia"/>
                <a:cs typeface="Constantia"/>
              </a:rPr>
              <a:t>s-	</a:t>
            </a:r>
            <a:r>
              <a:rPr sz="2600" spc="-85" dirty="0">
                <a:latin typeface="Constantia"/>
                <a:cs typeface="Constantia"/>
              </a:rPr>
              <a:t>F</a:t>
            </a:r>
            <a:r>
              <a:rPr sz="2600" spc="-15" dirty="0">
                <a:latin typeface="Constantia"/>
                <a:cs typeface="Constantia"/>
              </a:rPr>
              <a:t>o</a:t>
            </a:r>
            <a:r>
              <a:rPr sz="2600" dirty="0">
                <a:latin typeface="Constantia"/>
                <a:cs typeface="Constantia"/>
              </a:rPr>
              <a:t>od	a</a:t>
            </a:r>
            <a:r>
              <a:rPr sz="2600" spc="-20" dirty="0">
                <a:latin typeface="Constantia"/>
                <a:cs typeface="Constantia"/>
              </a:rPr>
              <a:t>n</a:t>
            </a:r>
            <a:r>
              <a:rPr sz="2600" dirty="0">
                <a:latin typeface="Constantia"/>
                <a:cs typeface="Constantia"/>
              </a:rPr>
              <a:t>d	D</a:t>
            </a:r>
            <a:r>
              <a:rPr sz="2600" spc="-15" dirty="0">
                <a:latin typeface="Constantia"/>
                <a:cs typeface="Constantia"/>
              </a:rPr>
              <a:t>r</a:t>
            </a:r>
            <a:r>
              <a:rPr sz="2600" spc="-5" dirty="0">
                <a:latin typeface="Constantia"/>
                <a:cs typeface="Constantia"/>
              </a:rPr>
              <a:t>ug</a:t>
            </a:r>
            <a:r>
              <a:rPr sz="2600" spc="-35" dirty="0">
                <a:latin typeface="Constantia"/>
                <a:cs typeface="Constantia"/>
              </a:rPr>
              <a:t>s</a:t>
            </a:r>
            <a:r>
              <a:rPr sz="2600" dirty="0">
                <a:latin typeface="Constantia"/>
                <a:cs typeface="Constantia"/>
              </a:rPr>
              <a:t>,</a:t>
            </a:r>
            <a:r>
              <a:rPr sz="2600" spc="10" dirty="0">
                <a:latin typeface="Constantia"/>
                <a:cs typeface="Constantia"/>
              </a:rPr>
              <a:t>I</a:t>
            </a:r>
            <a:r>
              <a:rPr sz="2600" spc="-10" dirty="0">
                <a:latin typeface="Constantia"/>
                <a:cs typeface="Constantia"/>
              </a:rPr>
              <a:t>.</a:t>
            </a:r>
            <a:r>
              <a:rPr sz="2600" spc="-315" dirty="0">
                <a:latin typeface="Constantia"/>
                <a:cs typeface="Constantia"/>
              </a:rPr>
              <a:t>P</a:t>
            </a:r>
            <a:r>
              <a:rPr sz="2600" dirty="0">
                <a:latin typeface="Constantia"/>
                <a:cs typeface="Constantia"/>
              </a:rPr>
              <a:t>,	IC</a:t>
            </a:r>
            <a:r>
              <a:rPr sz="2600" spc="-20" dirty="0">
                <a:latin typeface="Constantia"/>
                <a:cs typeface="Constantia"/>
              </a:rPr>
              <a:t>M</a:t>
            </a:r>
            <a:r>
              <a:rPr sz="2600" spc="-5" dirty="0">
                <a:latin typeface="Constantia"/>
                <a:cs typeface="Constantia"/>
              </a:rPr>
              <a:t>R,</a:t>
            </a:r>
            <a:r>
              <a:rPr sz="2600" spc="-25" dirty="0">
                <a:latin typeface="Constantia"/>
                <a:cs typeface="Constantia"/>
              </a:rPr>
              <a:t>C</a:t>
            </a:r>
            <a:r>
              <a:rPr sz="2600" dirty="0">
                <a:latin typeface="Constantia"/>
                <a:cs typeface="Constantia"/>
              </a:rPr>
              <a:t>IMA</a:t>
            </a:r>
            <a:r>
              <a:rPr sz="2600" spc="-335" dirty="0">
                <a:latin typeface="Constantia"/>
                <a:cs typeface="Constantia"/>
              </a:rPr>
              <a:t>P</a:t>
            </a:r>
            <a:r>
              <a:rPr sz="2600" dirty="0">
                <a:latin typeface="Constantia"/>
                <a:cs typeface="Constantia"/>
              </a:rPr>
              <a:t>,</a:t>
            </a:r>
            <a:r>
              <a:rPr sz="2600" spc="5" dirty="0">
                <a:latin typeface="Constantia"/>
                <a:cs typeface="Constantia"/>
              </a:rPr>
              <a:t>I</a:t>
            </a:r>
            <a:r>
              <a:rPr sz="2600" dirty="0">
                <a:latin typeface="Constantia"/>
                <a:cs typeface="Constantia"/>
              </a:rPr>
              <a:t>IC</a:t>
            </a:r>
            <a:r>
              <a:rPr sz="2600" spc="-15" dirty="0">
                <a:latin typeface="Constantia"/>
                <a:cs typeface="Constantia"/>
              </a:rPr>
              <a:t>T</a:t>
            </a:r>
            <a:r>
              <a:rPr sz="2600" dirty="0">
                <a:latin typeface="Constantia"/>
                <a:cs typeface="Constantia"/>
              </a:rPr>
              <a:t>-  </a:t>
            </a:r>
            <a:r>
              <a:rPr sz="2600" spc="-10" dirty="0">
                <a:latin typeface="Constantia"/>
                <a:cs typeface="Constantia"/>
              </a:rPr>
              <a:t>laboratories</a:t>
            </a:r>
            <a:endParaRPr sz="2600">
              <a:latin typeface="Constantia"/>
              <a:cs typeface="Constantia"/>
            </a:endParaRPr>
          </a:p>
          <a:p>
            <a:pPr marL="711200" indent="-247650">
              <a:lnSpc>
                <a:spcPct val="100000"/>
              </a:lnSpc>
              <a:buClr>
                <a:srgbClr val="0E6EC5"/>
              </a:buClr>
              <a:buSzPct val="84615"/>
              <a:buFont typeface="Wingdings 2"/>
              <a:buChar char=""/>
              <a:tabLst>
                <a:tab pos="711835" algn="l"/>
              </a:tabLst>
            </a:pPr>
            <a:r>
              <a:rPr sz="2600" spc="-15" dirty="0">
                <a:latin typeface="Constantia"/>
                <a:cs typeface="Constantia"/>
              </a:rPr>
              <a:t>Govt.University </a:t>
            </a:r>
            <a:r>
              <a:rPr sz="2600" spc="-10" dirty="0">
                <a:latin typeface="Constantia"/>
                <a:cs typeface="Constantia"/>
              </a:rPr>
              <a:t>Proffesors </a:t>
            </a:r>
            <a:r>
              <a:rPr sz="2600" dirty="0">
                <a:latin typeface="Constantia"/>
                <a:cs typeface="Constantia"/>
              </a:rPr>
              <a:t>and</a:t>
            </a:r>
            <a:r>
              <a:rPr sz="2600" spc="-220" dirty="0">
                <a:latin typeface="Constantia"/>
                <a:cs typeface="Constantia"/>
              </a:rPr>
              <a:t> </a:t>
            </a:r>
            <a:r>
              <a:rPr sz="2600" dirty="0">
                <a:latin typeface="Constantia"/>
                <a:cs typeface="Constantia"/>
              </a:rPr>
              <a:t>HODs</a:t>
            </a:r>
            <a:endParaRPr sz="2600">
              <a:latin typeface="Constantia"/>
              <a:cs typeface="Constantia"/>
            </a:endParaRPr>
          </a:p>
        </p:txBody>
      </p:sp>
    </p:spTree>
    <p:extLst>
      <p:ext uri="{BB962C8B-B14F-4D97-AF65-F5344CB8AC3E}">
        <p14:creationId xmlns:p14="http://schemas.microsoft.com/office/powerpoint/2010/main" val="1670598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2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742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46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6073417"/>
              </p:ext>
            </p:extLst>
          </p:nvPr>
        </p:nvGraphicFramePr>
        <p:xfrm>
          <a:off x="381000" y="1171496"/>
          <a:ext cx="8382000" cy="3095704"/>
        </p:xfrm>
        <a:graphic>
          <a:graphicData uri="http://schemas.openxmlformats.org/drawingml/2006/table">
            <a:tbl>
              <a:tblPr/>
              <a:tblGrid>
                <a:gridCol w="4648200"/>
                <a:gridCol w="3733800"/>
              </a:tblGrid>
              <a:tr h="804065">
                <a:tc>
                  <a:txBody>
                    <a:bodyPr/>
                    <a:lstStyle/>
                    <a:p>
                      <a:pPr algn="ctr" fontAlgn="ctr"/>
                      <a:r>
                        <a:rPr lang="en-US" sz="2000" b="1" dirty="0">
                          <a:solidFill>
                            <a:srgbClr val="474747"/>
                          </a:solidFill>
                          <a:effectLst/>
                          <a:latin typeface="Georgia"/>
                        </a:rPr>
                        <a:t>Events</a:t>
                      </a:r>
                      <a:endParaRPr lang="en-US" sz="2000" b="0" dirty="0">
                        <a:solidFill>
                          <a:srgbClr val="474747"/>
                        </a:solidFill>
                        <a:effectLst/>
                        <a:latin typeface="Georgia"/>
                      </a:endParaRPr>
                    </a:p>
                  </a:txBody>
                  <a:tcPr marL="49104" marR="49104" marT="49104" marB="4910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2000" b="1" dirty="0" smtClean="0">
                          <a:solidFill>
                            <a:srgbClr val="474747"/>
                          </a:solidFill>
                          <a:effectLst/>
                          <a:latin typeface="Georgia"/>
                        </a:rPr>
                        <a:t>   Dates    </a:t>
                      </a:r>
                      <a:r>
                        <a:rPr lang="en-US" sz="2000" b="1" dirty="0">
                          <a:solidFill>
                            <a:srgbClr val="474747"/>
                          </a:solidFill>
                          <a:effectLst/>
                          <a:latin typeface="Georgia"/>
                        </a:rPr>
                        <a:t>2020</a:t>
                      </a:r>
                    </a:p>
                  </a:txBody>
                  <a:tcPr marL="49104" marR="49104" marT="49104" marB="4910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91639">
                <a:tc>
                  <a:txBody>
                    <a:bodyPr/>
                    <a:lstStyle/>
                    <a:p>
                      <a:pPr algn="ctr" fontAlgn="ctr"/>
                      <a:r>
                        <a:rPr lang="en-US" sz="1800" b="0" dirty="0">
                          <a:solidFill>
                            <a:srgbClr val="474747"/>
                          </a:solidFill>
                          <a:effectLst/>
                          <a:latin typeface="Times New Roman" pitchFamily="18" charset="0"/>
                          <a:cs typeface="Times New Roman" pitchFamily="18" charset="0"/>
                        </a:rPr>
                        <a:t>MH CET 2020 Exam</a:t>
                      </a:r>
                    </a:p>
                  </a:txBody>
                  <a:tcPr marL="49104" marR="49104" marT="49104" marB="4910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800" b="1" dirty="0">
                          <a:solidFill>
                            <a:srgbClr val="474747"/>
                          </a:solidFill>
                          <a:effectLst/>
                          <a:latin typeface="Times New Roman" pitchFamily="18" charset="0"/>
                          <a:cs typeface="Times New Roman" pitchFamily="18" charset="0"/>
                        </a:rPr>
                        <a:t>13th April to 17th April 2020 and 20th April to 23rd April 2020</a:t>
                      </a:r>
                    </a:p>
                  </a:txBody>
                  <a:tcPr marL="49104" marR="49104" marT="49104" marB="4910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5" name="Rectangle 3"/>
          <p:cNvSpPr>
            <a:spLocks noChangeArrowheads="1"/>
          </p:cNvSpPr>
          <p:nvPr/>
        </p:nvSpPr>
        <p:spPr bwMode="auto">
          <a:xfrm>
            <a:off x="1981200" y="240270"/>
            <a:ext cx="5562600"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cs typeface="Arial" pitchFamily="34" charset="0"/>
              </a:rPr>
              <a:t>Probable</a:t>
            </a:r>
            <a:r>
              <a:rPr kumimoji="0" lang="en-US" sz="2400" b="1" i="0" u="none" strike="noStrike" cap="none" normalizeH="0" dirty="0" smtClean="0">
                <a:ln>
                  <a:noFill/>
                </a:ln>
                <a:solidFill>
                  <a:srgbClr val="222222"/>
                </a:solidFill>
                <a:effectLst/>
                <a:latin typeface="Arial" pitchFamily="34" charset="0"/>
                <a:cs typeface="Arial" pitchFamily="34" charset="0"/>
              </a:rPr>
              <a:t> </a:t>
            </a:r>
            <a:r>
              <a:rPr kumimoji="0" lang="en-US" sz="2400" b="1" i="0" u="none" strike="noStrike" cap="none" normalizeH="0" baseline="0" dirty="0" smtClean="0">
                <a:ln>
                  <a:noFill/>
                </a:ln>
                <a:solidFill>
                  <a:srgbClr val="222222"/>
                </a:solidFill>
                <a:effectLst/>
                <a:latin typeface="Arial" pitchFamily="34" charset="0"/>
                <a:cs typeface="Arial" pitchFamily="34" charset="0"/>
              </a:rPr>
              <a:t>MH CET 2020 Exam Dates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52388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rgbClr val="FF0000"/>
                </a:solidFill>
                <a:latin typeface="Times New Roman" pitchFamily="18" charset="0"/>
                <a:cs typeface="Times New Roman" pitchFamily="18" charset="0"/>
              </a:rPr>
              <a:t>List of Documents Required for Admission</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10200"/>
          </a:xfrm>
        </p:spPr>
        <p:txBody>
          <a:bodyPr>
            <a:normAutofit lnSpcReduction="10000"/>
          </a:bodyPr>
          <a:lstStyle/>
          <a:p>
            <a:r>
              <a:rPr lang="en-US" sz="2800" dirty="0">
                <a:latin typeface="Times New Roman" pitchFamily="18" charset="0"/>
                <a:cs typeface="Times New Roman" pitchFamily="18" charset="0"/>
              </a:rPr>
              <a:t>CET </a:t>
            </a:r>
            <a:r>
              <a:rPr lang="en-US" sz="2800" dirty="0" err="1" smtClean="0">
                <a:latin typeface="Times New Roman" pitchFamily="18" charset="0"/>
                <a:cs typeface="Times New Roman" pitchFamily="18" charset="0"/>
              </a:rPr>
              <a:t>Marksheet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10</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&amp; 12</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std</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Marksheet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School Leaving Certificate</a:t>
            </a:r>
          </a:p>
          <a:p>
            <a:r>
              <a:rPr lang="en-US" sz="2800" dirty="0">
                <a:latin typeface="Times New Roman" pitchFamily="18" charset="0"/>
                <a:cs typeface="Times New Roman" pitchFamily="18" charset="0"/>
              </a:rPr>
              <a:t>Age, Nationality &amp; </a:t>
            </a:r>
            <a:r>
              <a:rPr lang="en-US" sz="2800" dirty="0" smtClean="0">
                <a:latin typeface="Times New Roman" pitchFamily="18" charset="0"/>
                <a:cs typeface="Times New Roman" pitchFamily="18" charset="0"/>
              </a:rPr>
              <a:t>Domicile certificate</a:t>
            </a:r>
          </a:p>
          <a:p>
            <a:r>
              <a:rPr lang="en-US" sz="2800" dirty="0" err="1">
                <a:latin typeface="Times New Roman" pitchFamily="18" charset="0"/>
                <a:cs typeface="Times New Roman" pitchFamily="18" charset="0"/>
              </a:rPr>
              <a:t>Aadhar</a:t>
            </a:r>
            <a:r>
              <a:rPr lang="en-US" sz="2800" dirty="0">
                <a:latin typeface="Times New Roman" pitchFamily="18" charset="0"/>
                <a:cs typeface="Times New Roman" pitchFamily="18" charset="0"/>
              </a:rPr>
              <a:t> Card </a:t>
            </a:r>
            <a:r>
              <a:rPr lang="en-US" sz="2800" dirty="0" smtClean="0">
                <a:latin typeface="Times New Roman" pitchFamily="18" charset="0"/>
                <a:cs typeface="Times New Roman" pitchFamily="18" charset="0"/>
              </a:rPr>
              <a:t>Xerox</a:t>
            </a:r>
          </a:p>
          <a:p>
            <a:r>
              <a:rPr lang="en-US" sz="2800" dirty="0">
                <a:latin typeface="Times New Roman" pitchFamily="18" charset="0"/>
                <a:cs typeface="Times New Roman" pitchFamily="18" charset="0"/>
              </a:rPr>
              <a:t>Income </a:t>
            </a:r>
            <a:r>
              <a:rPr lang="en-US" sz="2800" dirty="0" smtClean="0">
                <a:latin typeface="Times New Roman" pitchFamily="18" charset="0"/>
                <a:cs typeface="Times New Roman" pitchFamily="18" charset="0"/>
              </a:rPr>
              <a:t>Certificate (Valid Till March 2020)</a:t>
            </a:r>
          </a:p>
          <a:p>
            <a:r>
              <a:rPr lang="en-US" sz="2800" u="sng" dirty="0">
                <a:latin typeface="Times New Roman" pitchFamily="18" charset="0"/>
                <a:cs typeface="Times New Roman" pitchFamily="18" charset="0"/>
              </a:rPr>
              <a:t>Caste </a:t>
            </a:r>
            <a:r>
              <a:rPr lang="en-US" sz="2800" u="sng" dirty="0" smtClean="0">
                <a:latin typeface="Times New Roman" pitchFamily="18" charset="0"/>
                <a:cs typeface="Times New Roman" pitchFamily="18" charset="0"/>
              </a:rPr>
              <a:t>Certificate</a:t>
            </a:r>
          </a:p>
          <a:p>
            <a:r>
              <a:rPr lang="en-US" sz="2800" u="sng" dirty="0">
                <a:latin typeface="Times New Roman" pitchFamily="18" charset="0"/>
                <a:cs typeface="Times New Roman" pitchFamily="18" charset="0"/>
              </a:rPr>
              <a:t>Caste </a:t>
            </a:r>
            <a:r>
              <a:rPr lang="en-US" sz="2800" u="sng" dirty="0" smtClean="0">
                <a:latin typeface="Times New Roman" pitchFamily="18" charset="0"/>
                <a:cs typeface="Times New Roman" pitchFamily="18" charset="0"/>
              </a:rPr>
              <a:t>Validity</a:t>
            </a:r>
          </a:p>
          <a:p>
            <a:r>
              <a:rPr lang="en-US" sz="2800" u="sng" dirty="0">
                <a:latin typeface="Times New Roman" pitchFamily="18" charset="0"/>
                <a:cs typeface="Times New Roman" pitchFamily="18" charset="0"/>
              </a:rPr>
              <a:t>Non </a:t>
            </a:r>
            <a:r>
              <a:rPr lang="en-US" sz="2800" u="sng" dirty="0" smtClean="0">
                <a:latin typeface="Times New Roman" pitchFamily="18" charset="0"/>
                <a:cs typeface="Times New Roman" pitchFamily="18" charset="0"/>
              </a:rPr>
              <a:t>Creamy layer Certificate</a:t>
            </a:r>
          </a:p>
          <a:p>
            <a:pPr lvl="1"/>
            <a:r>
              <a:rPr lang="en-US" sz="2400" u="sng" dirty="0" smtClean="0">
                <a:latin typeface="Times New Roman" pitchFamily="18" charset="0"/>
                <a:cs typeface="Times New Roman" pitchFamily="18" charset="0"/>
              </a:rPr>
              <a:t>Only applicable for reserved category candidates</a:t>
            </a:r>
          </a:p>
          <a:p>
            <a:pPr marL="457200" lvl="1" indent="0">
              <a:buNone/>
            </a:pPr>
            <a:r>
              <a:rPr lang="en-US" sz="2400" u="sng" dirty="0" smtClean="0">
                <a:solidFill>
                  <a:schemeClr val="bg1"/>
                </a:solidFill>
                <a:latin typeface="Times New Roman" pitchFamily="18" charset="0"/>
                <a:cs typeface="Times New Roman" pitchFamily="18" charset="0"/>
              </a:rPr>
              <a:t>     </a:t>
            </a:r>
            <a:r>
              <a:rPr lang="en-US" sz="2400" u="sng" dirty="0" smtClean="0">
                <a:latin typeface="Times New Roman" pitchFamily="18" charset="0"/>
                <a:cs typeface="Times New Roman" pitchFamily="18" charset="0"/>
              </a:rPr>
              <a:t>(SC/ ST/ OBC/SBC/ VJ/ NT/ ESBC</a:t>
            </a:r>
            <a:endParaRPr lang="en-US" sz="2400" u="sng" dirty="0">
              <a:latin typeface="Times New Roman" pitchFamily="18" charset="0"/>
              <a:cs typeface="Times New Roman" pitchFamily="18" charset="0"/>
            </a:endParaRPr>
          </a:p>
          <a:p>
            <a:pPr lvl="1"/>
            <a:endParaRPr lang="en-US" sz="2400" u="sng" dirty="0" smtClean="0">
              <a:latin typeface="Times New Roman" pitchFamily="18" charset="0"/>
              <a:cs typeface="Times New Roman" pitchFamily="18" charset="0"/>
            </a:endParaRPr>
          </a:p>
          <a:p>
            <a:pPr lvl="1"/>
            <a:endParaRPr lang="en-US" sz="2400" u="sng" dirty="0">
              <a:latin typeface="Times New Roman" pitchFamily="18" charset="0"/>
              <a:cs typeface="Times New Roman" pitchFamily="18" charset="0"/>
            </a:endParaRPr>
          </a:p>
          <a:p>
            <a:pPr lvl="1"/>
            <a:endParaRPr lang="en-US" sz="2400" u="sng" dirty="0" smtClean="0">
              <a:latin typeface="Times New Roman" pitchFamily="18" charset="0"/>
              <a:cs typeface="Times New Roman" pitchFamily="18" charset="0"/>
            </a:endParaRPr>
          </a:p>
          <a:p>
            <a:pPr lvl="1"/>
            <a:endParaRPr lang="en-US" sz="2400" u="sng" dirty="0">
              <a:latin typeface="Times New Roman" pitchFamily="18" charset="0"/>
              <a:cs typeface="Times New Roman" pitchFamily="18" charset="0"/>
            </a:endParaRPr>
          </a:p>
          <a:p>
            <a:pPr lvl="1"/>
            <a:endParaRPr lang="en-US" sz="2400" u="sng" dirty="0" smtClean="0">
              <a:latin typeface="Times New Roman" pitchFamily="18" charset="0"/>
              <a:cs typeface="Times New Roman" pitchFamily="18" charset="0"/>
            </a:endParaRPr>
          </a:p>
          <a:p>
            <a:pPr lvl="1"/>
            <a:endParaRPr lang="en-US" sz="2400" u="sng" dirty="0">
              <a:latin typeface="Times New Roman" pitchFamily="18" charset="0"/>
              <a:cs typeface="Times New Roman" pitchFamily="18" charset="0"/>
            </a:endParaRPr>
          </a:p>
          <a:p>
            <a:pPr lvl="1"/>
            <a:endParaRPr lang="en-US" sz="2400" u="sng" dirty="0" smtClean="0">
              <a:latin typeface="Times New Roman" pitchFamily="18" charset="0"/>
              <a:cs typeface="Times New Roman" pitchFamily="18" charset="0"/>
            </a:endParaRPr>
          </a:p>
          <a:p>
            <a:pPr marL="457200" lvl="1" indent="0">
              <a:buNone/>
            </a:pPr>
            <a:endParaRPr lang="en-US" sz="2400" u="sng" dirty="0">
              <a:latin typeface="Times New Roman" pitchFamily="18" charset="0"/>
              <a:cs typeface="Times New Roman" pitchFamily="18" charset="0"/>
            </a:endParaRPr>
          </a:p>
        </p:txBody>
      </p:sp>
    </p:spTree>
    <p:extLst>
      <p:ext uri="{BB962C8B-B14F-4D97-AF65-F5344CB8AC3E}">
        <p14:creationId xmlns:p14="http://schemas.microsoft.com/office/powerpoint/2010/main" val="1500427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800" dirty="0" smtClean="0">
                <a:solidFill>
                  <a:srgbClr val="FF0000"/>
                </a:solidFill>
                <a:latin typeface="Times New Roman" pitchFamily="18" charset="0"/>
                <a:cs typeface="Times New Roman" pitchFamily="18" charset="0"/>
              </a:rPr>
              <a:t>Eligibility</a:t>
            </a:r>
            <a:endParaRPr lang="en-US" sz="4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82252" y="1189037"/>
            <a:ext cx="8229600" cy="4525963"/>
          </a:xfrm>
        </p:spPr>
        <p:txBody>
          <a:bodyPr>
            <a:normAutofit/>
          </a:bodyPr>
          <a:lstStyle/>
          <a:p>
            <a:r>
              <a:rPr lang="en-US" sz="2800" u="sng" dirty="0" smtClean="0">
                <a:solidFill>
                  <a:srgbClr val="FF0000"/>
                </a:solidFill>
                <a:latin typeface="Times New Roman" pitchFamily="18" charset="0"/>
                <a:cs typeface="Times New Roman" pitchFamily="18" charset="0"/>
              </a:rPr>
              <a:t>D. PHARMACY-   </a:t>
            </a:r>
            <a:r>
              <a:rPr lang="en-US" sz="2800" dirty="0" smtClean="0">
                <a:solidFill>
                  <a:srgbClr val="FF0000"/>
                </a:solidFill>
                <a:latin typeface="Times New Roman" pitchFamily="18" charset="0"/>
                <a:cs typeface="Times New Roman" pitchFamily="18" charset="0"/>
              </a:rPr>
              <a:t>(Course Duration – 2 Years)</a:t>
            </a:r>
          </a:p>
          <a:p>
            <a:pPr marL="742950" lvl="2" indent="-342900"/>
            <a:r>
              <a:rPr lang="en-US" dirty="0" smtClean="0">
                <a:latin typeface="Times New Roman" pitchFamily="18" charset="0"/>
                <a:cs typeface="Times New Roman" pitchFamily="18" charset="0"/>
              </a:rPr>
              <a:t>HSC Pass </a:t>
            </a:r>
          </a:p>
          <a:p>
            <a:pPr marL="742950" lvl="2" indent="-342900"/>
            <a:r>
              <a:rPr lang="en-US" dirty="0" smtClean="0">
                <a:latin typeface="Times New Roman" pitchFamily="18" charset="0"/>
                <a:cs typeface="Times New Roman" pitchFamily="18" charset="0"/>
              </a:rPr>
              <a:t>compulsory subjects-  </a:t>
            </a:r>
            <a:r>
              <a:rPr lang="en-US" dirty="0" smtClean="0">
                <a:solidFill>
                  <a:srgbClr val="FF0000"/>
                </a:solidFill>
                <a:latin typeface="Times New Roman" pitchFamily="18" charset="0"/>
                <a:cs typeface="Times New Roman" pitchFamily="18" charset="0"/>
              </a:rPr>
              <a:t>Physics </a:t>
            </a:r>
            <a:r>
              <a:rPr lang="en-US" dirty="0">
                <a:solidFill>
                  <a:srgbClr val="FF0000"/>
                </a:solidFill>
                <a:latin typeface="Times New Roman" pitchFamily="18" charset="0"/>
                <a:cs typeface="Times New Roman" pitchFamily="18" charset="0"/>
              </a:rPr>
              <a:t>and Chemistry </a:t>
            </a:r>
            <a:endParaRPr lang="en-US" dirty="0" smtClean="0">
              <a:solidFill>
                <a:srgbClr val="FF0000"/>
              </a:solidFill>
              <a:latin typeface="Times New Roman" pitchFamily="18" charset="0"/>
              <a:cs typeface="Times New Roman" pitchFamily="18" charset="0"/>
            </a:endParaRPr>
          </a:p>
          <a:p>
            <a:pPr marL="742950" lvl="2" indent="-342900"/>
            <a:r>
              <a:rPr lang="en-US" dirty="0" smtClean="0">
                <a:latin typeface="Times New Roman" pitchFamily="18" charset="0"/>
                <a:cs typeface="Times New Roman" pitchFamily="18" charset="0"/>
              </a:rPr>
              <a:t>along </a:t>
            </a:r>
            <a:r>
              <a:rPr lang="en-US" dirty="0">
                <a:latin typeface="Times New Roman" pitchFamily="18" charset="0"/>
                <a:cs typeface="Times New Roman" pitchFamily="18" charset="0"/>
              </a:rPr>
              <a:t>with </a:t>
            </a:r>
            <a:r>
              <a:rPr lang="en-US" dirty="0">
                <a:solidFill>
                  <a:srgbClr val="FF0000"/>
                </a:solidFill>
                <a:latin typeface="Times New Roman" pitchFamily="18" charset="0"/>
                <a:cs typeface="Times New Roman" pitchFamily="18" charset="0"/>
              </a:rPr>
              <a:t>Mathematics/ Biology </a:t>
            </a:r>
            <a:r>
              <a:rPr lang="en-US" dirty="0">
                <a:latin typeface="Times New Roman" pitchFamily="18" charset="0"/>
                <a:cs typeface="Times New Roman" pitchFamily="18" charset="0"/>
              </a:rPr>
              <a:t>subject.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4707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noAutofit/>
          </a:bodyPr>
          <a:lstStyle/>
          <a:p>
            <a:r>
              <a:rPr lang="en-US" sz="4800" dirty="0" smtClean="0">
                <a:solidFill>
                  <a:srgbClr val="FF0000"/>
                </a:solidFill>
                <a:latin typeface="Times New Roman" pitchFamily="18" charset="0"/>
                <a:cs typeface="Times New Roman" pitchFamily="18" charset="0"/>
              </a:rPr>
              <a:t>Eligibility</a:t>
            </a:r>
            <a:endParaRPr lang="en-US" sz="4800" dirty="0">
              <a:solidFill>
                <a:srgbClr val="FF0000"/>
              </a:solidFill>
              <a:latin typeface="Times New Roman" pitchFamily="18" charset="0"/>
              <a:cs typeface="Times New Roman" pitchFamily="18" charset="0"/>
            </a:endParaRPr>
          </a:p>
        </p:txBody>
      </p:sp>
      <p:sp>
        <p:nvSpPr>
          <p:cNvPr id="5" name="Content Placeholder 2"/>
          <p:cNvSpPr>
            <a:spLocks noGrp="1"/>
          </p:cNvSpPr>
          <p:nvPr>
            <p:ph idx="1"/>
          </p:nvPr>
        </p:nvSpPr>
        <p:spPr>
          <a:xfrm>
            <a:off x="482252" y="1189037"/>
            <a:ext cx="8229600" cy="5059363"/>
          </a:xfrm>
        </p:spPr>
        <p:txBody>
          <a:bodyPr>
            <a:normAutofit/>
          </a:bodyPr>
          <a:lstStyle/>
          <a:p>
            <a:r>
              <a:rPr lang="en-US" sz="2800" u="sng" dirty="0" smtClean="0">
                <a:solidFill>
                  <a:srgbClr val="FF0000"/>
                </a:solidFill>
                <a:latin typeface="Times New Roman" pitchFamily="18" charset="0"/>
                <a:cs typeface="Times New Roman" pitchFamily="18" charset="0"/>
              </a:rPr>
              <a:t>B. PHARMACY- </a:t>
            </a:r>
            <a:r>
              <a:rPr lang="en-US" sz="2800" dirty="0">
                <a:solidFill>
                  <a:srgbClr val="FF0000"/>
                </a:solidFill>
                <a:latin typeface="Times New Roman" pitchFamily="18" charset="0"/>
                <a:cs typeface="Times New Roman" pitchFamily="18" charset="0"/>
              </a:rPr>
              <a:t>(Course Duration – </a:t>
            </a:r>
            <a:r>
              <a:rPr lang="en-US" sz="2800" dirty="0" smtClean="0">
                <a:solidFill>
                  <a:srgbClr val="FF0000"/>
                </a:solidFill>
                <a:latin typeface="Times New Roman" pitchFamily="18" charset="0"/>
                <a:cs typeface="Times New Roman" pitchFamily="18" charset="0"/>
              </a:rPr>
              <a:t>4 </a:t>
            </a:r>
            <a:r>
              <a:rPr lang="en-US" sz="2800" dirty="0">
                <a:solidFill>
                  <a:srgbClr val="FF0000"/>
                </a:solidFill>
                <a:latin typeface="Times New Roman" pitchFamily="18" charset="0"/>
                <a:cs typeface="Times New Roman" pitchFamily="18" charset="0"/>
              </a:rPr>
              <a:t>Years)</a:t>
            </a:r>
            <a:endParaRPr lang="en-US" sz="2800" u="sng" dirty="0" smtClean="0">
              <a:solidFill>
                <a:srgbClr val="FF0000"/>
              </a:solidFill>
              <a:latin typeface="Times New Roman" pitchFamily="18" charset="0"/>
              <a:cs typeface="Times New Roman" pitchFamily="18" charset="0"/>
            </a:endParaRPr>
          </a:p>
          <a:p>
            <a:pPr lvl="1">
              <a:buFont typeface="Arial" pitchFamily="34" charset="0"/>
              <a:buChar char="•"/>
            </a:pPr>
            <a:r>
              <a:rPr lang="en-US" dirty="0" smtClean="0">
                <a:latin typeface="Times New Roman" pitchFamily="18" charset="0"/>
                <a:cs typeface="Times New Roman" pitchFamily="18" charset="0"/>
              </a:rPr>
              <a:t>MHT-CET-2020 Examination </a:t>
            </a:r>
            <a:r>
              <a:rPr lang="en-US" dirty="0" smtClean="0">
                <a:latin typeface="Times New Roman" pitchFamily="18" charset="0"/>
                <a:cs typeface="Times New Roman" pitchFamily="18" charset="0"/>
              </a:rPr>
              <a:t>Appeared with non zero score</a:t>
            </a:r>
            <a:endParaRPr lang="en-US" dirty="0" smtClean="0">
              <a:latin typeface="Times New Roman" pitchFamily="18" charset="0"/>
              <a:cs typeface="Times New Roman" pitchFamily="18" charset="0"/>
            </a:endParaRPr>
          </a:p>
          <a:p>
            <a:pPr lvl="1">
              <a:buFont typeface="Arial" pitchFamily="34" charset="0"/>
              <a:buChar char="•"/>
            </a:pPr>
            <a:r>
              <a:rPr lang="en-US" dirty="0" smtClean="0">
                <a:latin typeface="Times New Roman" pitchFamily="18" charset="0"/>
                <a:cs typeface="Times New Roman" pitchFamily="18" charset="0"/>
              </a:rPr>
              <a:t>HSC Pass with group percentage</a:t>
            </a:r>
          </a:p>
          <a:p>
            <a:pPr lvl="2"/>
            <a:r>
              <a:rPr lang="en-US" dirty="0" smtClean="0">
                <a:latin typeface="Times New Roman" pitchFamily="18" charset="0"/>
                <a:cs typeface="Times New Roman" pitchFamily="18" charset="0"/>
              </a:rPr>
              <a:t>Open- 50.00 %</a:t>
            </a:r>
          </a:p>
          <a:p>
            <a:pPr lvl="2"/>
            <a:r>
              <a:rPr lang="en-US" dirty="0" smtClean="0">
                <a:latin typeface="Times New Roman" pitchFamily="18" charset="0"/>
                <a:cs typeface="Times New Roman" pitchFamily="18" charset="0"/>
              </a:rPr>
              <a:t>Reserved Category- 45.00%</a:t>
            </a:r>
          </a:p>
          <a:p>
            <a:pPr marL="742950" lvl="2" indent="-342900"/>
            <a:r>
              <a:rPr lang="en-US" dirty="0" smtClean="0">
                <a:solidFill>
                  <a:srgbClr val="FF0000"/>
                </a:solidFill>
                <a:latin typeface="Times New Roman" pitchFamily="18" charset="0"/>
                <a:cs typeface="Times New Roman" pitchFamily="18" charset="0"/>
              </a:rPr>
              <a:t>Compulsory </a:t>
            </a:r>
            <a:r>
              <a:rPr lang="en-US" dirty="0">
                <a:solidFill>
                  <a:srgbClr val="FF0000"/>
                </a:solidFill>
                <a:latin typeface="Times New Roman" pitchFamily="18" charset="0"/>
                <a:cs typeface="Times New Roman" pitchFamily="18" charset="0"/>
              </a:rPr>
              <a:t>subjects-  </a:t>
            </a:r>
            <a:r>
              <a:rPr lang="en-US" dirty="0">
                <a:latin typeface="Times New Roman" pitchFamily="18" charset="0"/>
                <a:cs typeface="Times New Roman" pitchFamily="18" charset="0"/>
              </a:rPr>
              <a:t>Physics and Chemistry </a:t>
            </a:r>
          </a:p>
          <a:p>
            <a:pPr marL="742950" lvl="2" indent="-342900"/>
            <a:r>
              <a:rPr lang="en-US" dirty="0" smtClean="0">
                <a:latin typeface="Times New Roman" pitchFamily="18" charset="0"/>
                <a:cs typeface="Times New Roman" pitchFamily="18" charset="0"/>
              </a:rPr>
              <a:t>Along </a:t>
            </a:r>
            <a:r>
              <a:rPr lang="en-US" dirty="0">
                <a:latin typeface="Times New Roman" pitchFamily="18" charset="0"/>
                <a:cs typeface="Times New Roman" pitchFamily="18" charset="0"/>
              </a:rPr>
              <a:t>with </a:t>
            </a:r>
            <a:r>
              <a:rPr lang="en-US" dirty="0">
                <a:solidFill>
                  <a:srgbClr val="FF0000"/>
                </a:solidFill>
                <a:latin typeface="Times New Roman" pitchFamily="18" charset="0"/>
                <a:cs typeface="Times New Roman" pitchFamily="18" charset="0"/>
              </a:rPr>
              <a:t>Mathematics/ Biology </a:t>
            </a:r>
            <a:r>
              <a:rPr lang="en-US" dirty="0">
                <a:latin typeface="Times New Roman" pitchFamily="18" charset="0"/>
                <a:cs typeface="Times New Roman" pitchFamily="18" charset="0"/>
              </a:rPr>
              <a:t>subject. </a:t>
            </a:r>
            <a:endParaRPr lang="en-US" dirty="0" smtClean="0">
              <a:latin typeface="Times New Roman" pitchFamily="18" charset="0"/>
              <a:cs typeface="Times New Roman" pitchFamily="18" charset="0"/>
            </a:endParaRPr>
          </a:p>
          <a:p>
            <a:pPr marL="742950" lvl="2" indent="-342900"/>
            <a:endParaRPr lang="en-US" dirty="0" smtClean="0">
              <a:latin typeface="Times New Roman" pitchFamily="18" charset="0"/>
              <a:cs typeface="Times New Roman" pitchFamily="18" charset="0"/>
            </a:endParaRPr>
          </a:p>
          <a:p>
            <a:pPr marL="742950" lvl="2" indent="-34290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8880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87682"/>
            <a:ext cx="9144000" cy="3970318"/>
          </a:xfrm>
          <a:prstGeom prst="rect">
            <a:avLst/>
          </a:prstGeom>
          <a:noFill/>
        </p:spPr>
        <p:txBody>
          <a:bodyPr wrap="square" rtlCol="0">
            <a:spAutoFit/>
          </a:bodyPr>
          <a:lstStyle/>
          <a:p>
            <a:pPr algn="ctr">
              <a:lnSpc>
                <a:spcPct val="150000"/>
              </a:lnSpc>
            </a:pPr>
            <a:r>
              <a:rPr lang="en-US" sz="2800" b="1" dirty="0" err="1" smtClean="0">
                <a:solidFill>
                  <a:srgbClr val="FF0000"/>
                </a:solidFill>
                <a:latin typeface="Times New Roman" pitchFamily="18" charset="0"/>
                <a:cs typeface="Times New Roman" pitchFamily="18" charset="0"/>
              </a:rPr>
              <a:t>Ashokrao</a:t>
            </a:r>
            <a:r>
              <a:rPr lang="en-US" sz="2800" b="1" dirty="0" smtClean="0">
                <a:solidFill>
                  <a:srgbClr val="FF0000"/>
                </a:solidFill>
                <a:latin typeface="Times New Roman" pitchFamily="18" charset="0"/>
                <a:cs typeface="Times New Roman" pitchFamily="18" charset="0"/>
              </a:rPr>
              <a:t> Mane College of Pharmacy, </a:t>
            </a:r>
            <a:r>
              <a:rPr lang="en-US" sz="2800" b="1" dirty="0" err="1">
                <a:solidFill>
                  <a:srgbClr val="FF0000"/>
                </a:solidFill>
                <a:latin typeface="Times New Roman" pitchFamily="18" charset="0"/>
                <a:cs typeface="Times New Roman" pitchFamily="18" charset="0"/>
              </a:rPr>
              <a:t>Peth</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Vadgaon</a:t>
            </a:r>
            <a:endParaRPr lang="en-US" sz="2800" b="1" dirty="0">
              <a:solidFill>
                <a:srgbClr val="FF0000"/>
              </a:solidFill>
              <a:latin typeface="Times New Roman" pitchFamily="18" charset="0"/>
              <a:cs typeface="Times New Roman" pitchFamily="18" charset="0"/>
            </a:endParaRPr>
          </a:p>
          <a:p>
            <a:pPr algn="ctr">
              <a:lnSpc>
                <a:spcPct val="150000"/>
              </a:lnSpc>
            </a:pPr>
            <a:r>
              <a:rPr lang="en-US" sz="2800" b="1" dirty="0" err="1" smtClean="0">
                <a:solidFill>
                  <a:srgbClr val="0000FF"/>
                </a:solidFill>
                <a:latin typeface="Times New Roman" pitchFamily="18" charset="0"/>
                <a:cs typeface="Times New Roman" pitchFamily="18" charset="0"/>
              </a:rPr>
              <a:t>Ashokrao</a:t>
            </a:r>
            <a:r>
              <a:rPr lang="en-US" sz="2800" b="1" dirty="0" smtClean="0">
                <a:solidFill>
                  <a:srgbClr val="0000FF"/>
                </a:solidFill>
                <a:latin typeface="Times New Roman" pitchFamily="18" charset="0"/>
                <a:cs typeface="Times New Roman" pitchFamily="18" charset="0"/>
              </a:rPr>
              <a:t> Mane Institute of Diploma in Pharmacy, </a:t>
            </a:r>
          </a:p>
          <a:p>
            <a:pPr algn="ctr">
              <a:lnSpc>
                <a:spcPct val="150000"/>
              </a:lnSpc>
            </a:pPr>
            <a:r>
              <a:rPr lang="en-US" sz="2800" b="1" dirty="0" err="1" smtClean="0">
                <a:solidFill>
                  <a:srgbClr val="92D050"/>
                </a:solidFill>
                <a:latin typeface="Times New Roman" pitchFamily="18" charset="0"/>
                <a:cs typeface="Times New Roman" pitchFamily="18" charset="0"/>
              </a:rPr>
              <a:t>Womens</a:t>
            </a:r>
            <a:r>
              <a:rPr lang="en-US" sz="2800" b="1" dirty="0" smtClean="0">
                <a:solidFill>
                  <a:srgbClr val="92D050"/>
                </a:solidFill>
                <a:latin typeface="Times New Roman" pitchFamily="18" charset="0"/>
                <a:cs typeface="Times New Roman" pitchFamily="18" charset="0"/>
              </a:rPr>
              <a:t> College of Pharmacy, </a:t>
            </a:r>
            <a:r>
              <a:rPr lang="en-US" sz="2800" b="1" dirty="0" err="1" smtClean="0">
                <a:solidFill>
                  <a:srgbClr val="92D050"/>
                </a:solidFill>
                <a:latin typeface="Times New Roman" pitchFamily="18" charset="0"/>
                <a:cs typeface="Times New Roman" pitchFamily="18" charset="0"/>
              </a:rPr>
              <a:t>Peth</a:t>
            </a:r>
            <a:r>
              <a:rPr lang="en-US" sz="2800" b="1" dirty="0" smtClean="0">
                <a:solidFill>
                  <a:srgbClr val="92D050"/>
                </a:solidFill>
                <a:latin typeface="Times New Roman" pitchFamily="18" charset="0"/>
                <a:cs typeface="Times New Roman" pitchFamily="18" charset="0"/>
              </a:rPr>
              <a:t> </a:t>
            </a:r>
            <a:r>
              <a:rPr lang="en-US" sz="2800" b="1" dirty="0" err="1" smtClean="0">
                <a:solidFill>
                  <a:srgbClr val="92D050"/>
                </a:solidFill>
                <a:latin typeface="Times New Roman" pitchFamily="18" charset="0"/>
                <a:cs typeface="Times New Roman" pitchFamily="18" charset="0"/>
              </a:rPr>
              <a:t>Vadgaon</a:t>
            </a:r>
            <a:endParaRPr lang="en-US" sz="2800" b="1" dirty="0" smtClean="0">
              <a:solidFill>
                <a:srgbClr val="92D050"/>
              </a:solidFill>
              <a:latin typeface="Times New Roman" pitchFamily="18" charset="0"/>
              <a:cs typeface="Times New Roman" pitchFamily="18" charset="0"/>
            </a:endParaRPr>
          </a:p>
          <a:p>
            <a:pPr algn="ctr">
              <a:lnSpc>
                <a:spcPct val="150000"/>
              </a:lnSpc>
            </a:pPr>
            <a:r>
              <a:rPr lang="en-US" sz="2800" b="1" dirty="0" err="1" smtClean="0">
                <a:solidFill>
                  <a:srgbClr val="00CC99"/>
                </a:solidFill>
                <a:latin typeface="Times New Roman" pitchFamily="18" charset="0"/>
                <a:cs typeface="Times New Roman" pitchFamily="18" charset="0"/>
              </a:rPr>
              <a:t>Ashokrao</a:t>
            </a:r>
            <a:r>
              <a:rPr lang="en-US" sz="2800" b="1" dirty="0" smtClean="0">
                <a:solidFill>
                  <a:srgbClr val="00CC99"/>
                </a:solidFill>
                <a:latin typeface="Times New Roman" pitchFamily="18" charset="0"/>
                <a:cs typeface="Times New Roman" pitchFamily="18" charset="0"/>
              </a:rPr>
              <a:t> Mane Institute of pharmacy, </a:t>
            </a:r>
            <a:r>
              <a:rPr lang="en-US" sz="2800" b="1" dirty="0" err="1" smtClean="0">
                <a:solidFill>
                  <a:srgbClr val="00CC99"/>
                </a:solidFill>
                <a:latin typeface="Times New Roman" pitchFamily="18" charset="0"/>
                <a:cs typeface="Times New Roman" pitchFamily="18" charset="0"/>
              </a:rPr>
              <a:t>Ambap</a:t>
            </a:r>
            <a:endParaRPr lang="en-US" sz="2800" b="1" dirty="0" smtClean="0">
              <a:solidFill>
                <a:srgbClr val="00CC99"/>
              </a:solidFill>
              <a:latin typeface="Times New Roman" pitchFamily="18" charset="0"/>
              <a:cs typeface="Times New Roman" pitchFamily="18" charset="0"/>
            </a:endParaRPr>
          </a:p>
          <a:p>
            <a:pPr algn="ctr">
              <a:lnSpc>
                <a:spcPct val="150000"/>
              </a:lnSpc>
            </a:pPr>
            <a:r>
              <a:rPr lang="en-US" sz="2800" b="1" dirty="0" err="1">
                <a:latin typeface="Times New Roman" pitchFamily="18" charset="0"/>
                <a:cs typeface="Times New Roman" pitchFamily="18" charset="0"/>
              </a:rPr>
              <a:t>Ashokrao</a:t>
            </a:r>
            <a:r>
              <a:rPr lang="en-US" sz="2800" b="1" dirty="0">
                <a:latin typeface="Times New Roman" pitchFamily="18" charset="0"/>
                <a:cs typeface="Times New Roman" pitchFamily="18" charset="0"/>
              </a:rPr>
              <a:t> Mane </a:t>
            </a:r>
            <a:r>
              <a:rPr lang="en-US" sz="2800" b="1" dirty="0" smtClean="0">
                <a:latin typeface="Times New Roman" pitchFamily="18" charset="0"/>
                <a:cs typeface="Times New Roman" pitchFamily="18" charset="0"/>
              </a:rPr>
              <a:t>Institute of Pharmaceutical Education &amp; Research, Save</a:t>
            </a:r>
            <a:endParaRPr lang="en-US" sz="2800" b="1" dirty="0">
              <a:latin typeface="Times New Roman" pitchFamily="18" charset="0"/>
              <a:cs typeface="Times New Roman" pitchFamily="18" charset="0"/>
            </a:endParaRPr>
          </a:p>
        </p:txBody>
      </p:sp>
      <p:pic>
        <p:nvPicPr>
          <p:cNvPr id="4098" name="Picture 2" descr="C:\Users\jayam\Downloads\WhatsApp Image 2019-12-18 at 12.52.32 A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401842"/>
            <a:ext cx="1638300" cy="1494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8750" y="685800"/>
            <a:ext cx="6953250" cy="553998"/>
          </a:xfrm>
          <a:prstGeom prst="rect">
            <a:avLst/>
          </a:prstGeom>
        </p:spPr>
        <p:txBody>
          <a:bodyPr wrap="square">
            <a:spAutoFit/>
          </a:bodyPr>
          <a:lstStyle/>
          <a:p>
            <a:pPr algn="ctr">
              <a:lnSpc>
                <a:spcPct val="150000"/>
              </a:lnSpc>
            </a:pPr>
            <a:r>
              <a:rPr lang="en-US" sz="2000" b="1" dirty="0" err="1">
                <a:solidFill>
                  <a:srgbClr val="CC00FF"/>
                </a:solidFill>
                <a:latin typeface="Times New Roman" pitchFamily="18" charset="0"/>
                <a:cs typeface="Times New Roman" pitchFamily="18" charset="0"/>
              </a:rPr>
              <a:t>Shri</a:t>
            </a:r>
            <a:r>
              <a:rPr lang="en-US" sz="2000" b="1" dirty="0">
                <a:solidFill>
                  <a:srgbClr val="CC00FF"/>
                </a:solidFill>
                <a:latin typeface="Times New Roman" pitchFamily="18" charset="0"/>
                <a:cs typeface="Times New Roman" pitchFamily="18" charset="0"/>
              </a:rPr>
              <a:t> </a:t>
            </a:r>
            <a:r>
              <a:rPr lang="en-US" sz="2000" b="1" dirty="0" err="1">
                <a:solidFill>
                  <a:srgbClr val="CC00FF"/>
                </a:solidFill>
                <a:latin typeface="Times New Roman" pitchFamily="18" charset="0"/>
                <a:cs typeface="Times New Roman" pitchFamily="18" charset="0"/>
              </a:rPr>
              <a:t>Balasaheb</a:t>
            </a:r>
            <a:r>
              <a:rPr lang="en-US" sz="2000" b="1" dirty="0">
                <a:solidFill>
                  <a:srgbClr val="CC00FF"/>
                </a:solidFill>
                <a:latin typeface="Times New Roman" pitchFamily="18" charset="0"/>
                <a:cs typeface="Times New Roman" pitchFamily="18" charset="0"/>
              </a:rPr>
              <a:t> Mane </a:t>
            </a:r>
            <a:r>
              <a:rPr lang="en-US" sz="2000" b="1" dirty="0" err="1">
                <a:solidFill>
                  <a:srgbClr val="CC00FF"/>
                </a:solidFill>
                <a:latin typeface="Times New Roman" pitchFamily="18" charset="0"/>
                <a:cs typeface="Times New Roman" pitchFamily="18" charset="0"/>
              </a:rPr>
              <a:t>Shikshan</a:t>
            </a:r>
            <a:r>
              <a:rPr lang="en-US" sz="2000" b="1" dirty="0">
                <a:solidFill>
                  <a:srgbClr val="CC00FF"/>
                </a:solidFill>
                <a:latin typeface="Times New Roman" pitchFamily="18" charset="0"/>
                <a:cs typeface="Times New Roman" pitchFamily="18" charset="0"/>
              </a:rPr>
              <a:t> </a:t>
            </a:r>
            <a:r>
              <a:rPr lang="en-US" sz="2000" b="1" dirty="0" err="1">
                <a:solidFill>
                  <a:srgbClr val="CC00FF"/>
                </a:solidFill>
                <a:latin typeface="Times New Roman" pitchFamily="18" charset="0"/>
                <a:cs typeface="Times New Roman" pitchFamily="18" charset="0"/>
              </a:rPr>
              <a:t>Prasarak</a:t>
            </a:r>
            <a:r>
              <a:rPr lang="en-US" sz="2000" b="1" dirty="0">
                <a:solidFill>
                  <a:srgbClr val="CC00FF"/>
                </a:solidFill>
                <a:latin typeface="Times New Roman" pitchFamily="18" charset="0"/>
                <a:cs typeface="Times New Roman" pitchFamily="18" charset="0"/>
              </a:rPr>
              <a:t> </a:t>
            </a:r>
            <a:r>
              <a:rPr lang="en-US" sz="2000" b="1" dirty="0" err="1">
                <a:solidFill>
                  <a:srgbClr val="CC00FF"/>
                </a:solidFill>
                <a:latin typeface="Times New Roman" pitchFamily="18" charset="0"/>
                <a:cs typeface="Times New Roman" pitchFamily="18" charset="0"/>
              </a:rPr>
              <a:t>Mandal</a:t>
            </a:r>
            <a:r>
              <a:rPr lang="en-US" sz="2000" b="1" dirty="0">
                <a:solidFill>
                  <a:srgbClr val="CC00FF"/>
                </a:solidFill>
                <a:latin typeface="Times New Roman" pitchFamily="18" charset="0"/>
                <a:cs typeface="Times New Roman" pitchFamily="18" charset="0"/>
              </a:rPr>
              <a:t> </a:t>
            </a:r>
            <a:r>
              <a:rPr lang="en-US" sz="2000" b="1" dirty="0" err="1">
                <a:solidFill>
                  <a:srgbClr val="CC00FF"/>
                </a:solidFill>
                <a:latin typeface="Times New Roman" pitchFamily="18" charset="0"/>
                <a:cs typeface="Times New Roman" pitchFamily="18" charset="0"/>
              </a:rPr>
              <a:t>Ambap’s</a:t>
            </a:r>
            <a:endParaRPr lang="en-US" sz="2000" b="1" dirty="0">
              <a:solidFill>
                <a:srgbClr val="CC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50298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p:cNvPicPr/>
          <p:nvPr/>
        </p:nvPicPr>
        <p:blipFill>
          <a:blip r:embed="rId2" cstate="print"/>
          <a:stretch>
            <a:fillRect/>
          </a:stretch>
        </p:blipFill>
        <p:spPr>
          <a:xfrm>
            <a:off x="449003" y="609600"/>
            <a:ext cx="8232140" cy="5943600"/>
          </a:xfrm>
          <a:prstGeom prst="rect">
            <a:avLst/>
          </a:prstGeom>
        </p:spPr>
      </p:pic>
      <p:sp>
        <p:nvSpPr>
          <p:cNvPr id="5" name="Rectangle 4"/>
          <p:cNvSpPr/>
          <p:nvPr/>
        </p:nvSpPr>
        <p:spPr>
          <a:xfrm>
            <a:off x="2424545" y="3886200"/>
            <a:ext cx="4447309" cy="1292662"/>
          </a:xfrm>
          <a:prstGeom prst="rect">
            <a:avLst/>
          </a:prstGeom>
        </p:spPr>
        <p:txBody>
          <a:bodyPr wrap="square">
            <a:spAutoFit/>
          </a:bodyPr>
          <a:lstStyle/>
          <a:p>
            <a:pPr algn="ctr"/>
            <a:r>
              <a:rPr lang="en-US" sz="2400" b="1" dirty="0">
                <a:solidFill>
                  <a:srgbClr val="FF0000"/>
                </a:solidFill>
              </a:rPr>
              <a:t>Late Shri. Ashokrao Mane</a:t>
            </a:r>
            <a:endParaRPr lang="en-US" sz="2400" dirty="0">
              <a:solidFill>
                <a:srgbClr val="FF0000"/>
              </a:solidFill>
            </a:endParaRPr>
          </a:p>
          <a:p>
            <a:pPr algn="ctr"/>
            <a:r>
              <a:rPr lang="en-US" dirty="0"/>
              <a:t>Founder President</a:t>
            </a:r>
          </a:p>
          <a:p>
            <a:pPr algn="ctr"/>
            <a:r>
              <a:rPr lang="en-US" dirty="0"/>
              <a:t>Shri. Balasaheb Mane Shikshan Prasarak Mandal, Ambap</a:t>
            </a:r>
          </a:p>
        </p:txBody>
      </p:sp>
      <p:sp>
        <p:nvSpPr>
          <p:cNvPr id="6" name="Rectangle 5"/>
          <p:cNvSpPr/>
          <p:nvPr/>
        </p:nvSpPr>
        <p:spPr>
          <a:xfrm>
            <a:off x="449003" y="6174846"/>
            <a:ext cx="8197504" cy="369332"/>
          </a:xfrm>
          <a:prstGeom prst="rect">
            <a:avLst/>
          </a:prstGeom>
        </p:spPr>
        <p:txBody>
          <a:bodyPr wrap="square">
            <a:spAutoFit/>
          </a:bodyPr>
          <a:lstStyle/>
          <a:p>
            <a:pPr algn="ctr"/>
            <a:r>
              <a:rPr lang="en-US" b="1" i="1" dirty="0"/>
              <a:t>A Man Who Strived </a:t>
            </a:r>
            <a:r>
              <a:rPr lang="en-US" b="1" i="1" dirty="0" smtClean="0"/>
              <a:t>to up-bring </a:t>
            </a:r>
            <a:r>
              <a:rPr lang="en-US" b="1" i="1" dirty="0"/>
              <a:t>the illiterate mass…</a:t>
            </a:r>
          </a:p>
        </p:txBody>
      </p:sp>
    </p:spTree>
    <p:extLst>
      <p:ext uri="{BB962C8B-B14F-4D97-AF65-F5344CB8AC3E}">
        <p14:creationId xmlns:p14="http://schemas.microsoft.com/office/powerpoint/2010/main" val="2858513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p:cNvPicPr/>
          <p:nvPr/>
        </p:nvPicPr>
        <p:blipFill>
          <a:blip r:embed="rId3" cstate="print"/>
          <a:stretch>
            <a:fillRect/>
          </a:stretch>
        </p:blipFill>
        <p:spPr>
          <a:xfrm>
            <a:off x="4342303" y="1"/>
            <a:ext cx="4780915" cy="1600200"/>
          </a:xfrm>
          <a:prstGeom prst="rect">
            <a:avLst/>
          </a:prstGeom>
        </p:spPr>
      </p:pic>
      <p:graphicFrame>
        <p:nvGraphicFramePr>
          <p:cNvPr id="17" name="Diagram 16"/>
          <p:cNvGraphicFramePr/>
          <p:nvPr>
            <p:extLst>
              <p:ext uri="{D42A27DB-BD31-4B8C-83A1-F6EECF244321}">
                <p14:modId xmlns:p14="http://schemas.microsoft.com/office/powerpoint/2010/main" val="678556178"/>
              </p:ext>
            </p:extLst>
          </p:nvPr>
        </p:nvGraphicFramePr>
        <p:xfrm>
          <a:off x="304800" y="1752600"/>
          <a:ext cx="8610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916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17966" y="6568367"/>
            <a:ext cx="69850" cy="153035"/>
          </a:xfrm>
          <a:prstGeom prst="rect">
            <a:avLst/>
          </a:prstGeom>
        </p:spPr>
        <p:txBody>
          <a:bodyPr vert="horz" wrap="square" lIns="0" tIns="0" rIns="0" bIns="0" rtlCol="0">
            <a:spAutoFit/>
          </a:bodyPr>
          <a:lstStyle/>
          <a:p>
            <a:pPr>
              <a:lnSpc>
                <a:spcPts val="1145"/>
              </a:lnSpc>
            </a:pPr>
            <a:r>
              <a:rPr sz="1200" dirty="0">
                <a:solidFill>
                  <a:srgbClr val="045C75"/>
                </a:solidFill>
                <a:latin typeface="Constantia"/>
                <a:cs typeface="Constantia"/>
              </a:rPr>
              <a:t>3</a:t>
            </a:r>
            <a:endParaRPr sz="1200">
              <a:latin typeface="Constantia"/>
              <a:cs typeface="Constantia"/>
            </a:endParaRPr>
          </a:p>
        </p:txBody>
      </p:sp>
      <p:sp>
        <p:nvSpPr>
          <p:cNvPr id="3" name="object 3"/>
          <p:cNvSpPr txBox="1">
            <a:spLocks noGrp="1"/>
          </p:cNvSpPr>
          <p:nvPr>
            <p:ph type="title"/>
          </p:nvPr>
        </p:nvSpPr>
        <p:spPr>
          <a:xfrm>
            <a:off x="3698875" y="909573"/>
            <a:ext cx="1746250" cy="452120"/>
          </a:xfrm>
          <a:prstGeom prst="rect">
            <a:avLst/>
          </a:prstGeom>
        </p:spPr>
        <p:txBody>
          <a:bodyPr vert="horz" wrap="square" lIns="0" tIns="12065" rIns="0" bIns="0" rtlCol="0">
            <a:spAutoFit/>
          </a:bodyPr>
          <a:lstStyle/>
          <a:p>
            <a:pPr marL="12700">
              <a:lnSpc>
                <a:spcPct val="100000"/>
              </a:lnSpc>
              <a:spcBef>
                <a:spcPts val="95"/>
              </a:spcBef>
            </a:pPr>
            <a:r>
              <a:rPr sz="2800" b="1" u="heavy" spc="-15" dirty="0">
                <a:uFill>
                  <a:solidFill>
                    <a:srgbClr val="04607A"/>
                  </a:solidFill>
                </a:uFill>
                <a:latin typeface="Calibri"/>
                <a:cs typeface="Calibri"/>
              </a:rPr>
              <a:t>PHARMACY</a:t>
            </a:r>
            <a:endParaRPr sz="2800">
              <a:latin typeface="Calibri"/>
              <a:cs typeface="Calibri"/>
            </a:endParaRPr>
          </a:p>
        </p:txBody>
      </p:sp>
      <p:sp>
        <p:nvSpPr>
          <p:cNvPr id="4" name="object 4"/>
          <p:cNvSpPr txBox="1"/>
          <p:nvPr/>
        </p:nvSpPr>
        <p:spPr>
          <a:xfrm>
            <a:off x="578612" y="1867954"/>
            <a:ext cx="8000365" cy="1452880"/>
          </a:xfrm>
          <a:prstGeom prst="rect">
            <a:avLst/>
          </a:prstGeom>
        </p:spPr>
        <p:txBody>
          <a:bodyPr vert="horz" wrap="square" lIns="0" tIns="92075" rIns="0" bIns="0" rtlCol="0">
            <a:spAutoFit/>
          </a:bodyPr>
          <a:lstStyle/>
          <a:p>
            <a:pPr marL="2644775" indent="-273685">
              <a:lnSpc>
                <a:spcPct val="100000"/>
              </a:lnSpc>
              <a:spcBef>
                <a:spcPts val="725"/>
              </a:spcBef>
              <a:buClr>
                <a:srgbClr val="0AD0D9"/>
              </a:buClr>
              <a:buSzPct val="94230"/>
              <a:buFont typeface="Wingdings 2"/>
              <a:buChar char=""/>
              <a:tabLst>
                <a:tab pos="2645410" algn="l"/>
              </a:tabLst>
            </a:pPr>
            <a:r>
              <a:rPr sz="2600" spc="-10" dirty="0">
                <a:latin typeface="Constantia"/>
                <a:cs typeface="Constantia"/>
              </a:rPr>
              <a:t>Science </a:t>
            </a:r>
            <a:r>
              <a:rPr sz="2600" dirty="0">
                <a:latin typeface="Constantia"/>
                <a:cs typeface="Constantia"/>
              </a:rPr>
              <a:t>of</a:t>
            </a:r>
            <a:r>
              <a:rPr sz="2600" spc="-90" dirty="0">
                <a:latin typeface="Constantia"/>
                <a:cs typeface="Constantia"/>
              </a:rPr>
              <a:t> </a:t>
            </a:r>
            <a:r>
              <a:rPr sz="2600" spc="-10" dirty="0">
                <a:latin typeface="Constantia"/>
                <a:cs typeface="Constantia"/>
              </a:rPr>
              <a:t>Medicines</a:t>
            </a:r>
            <a:endParaRPr sz="2600">
              <a:latin typeface="Constantia"/>
              <a:cs typeface="Constantia"/>
            </a:endParaRPr>
          </a:p>
          <a:p>
            <a:pPr marL="285115" indent="-273050">
              <a:lnSpc>
                <a:spcPct val="100000"/>
              </a:lnSpc>
              <a:spcBef>
                <a:spcPts val="625"/>
              </a:spcBef>
              <a:buClr>
                <a:srgbClr val="0AD0D9"/>
              </a:buClr>
              <a:buSzPct val="94230"/>
              <a:buFont typeface="Wingdings 2"/>
              <a:buChar char=""/>
              <a:tabLst>
                <a:tab pos="285750" algn="l"/>
              </a:tabLst>
            </a:pPr>
            <a:r>
              <a:rPr sz="2600" spc="-5" dirty="0">
                <a:latin typeface="Constantia"/>
                <a:cs typeface="Constantia"/>
              </a:rPr>
              <a:t>Manufacuring, </a:t>
            </a:r>
            <a:r>
              <a:rPr sz="2600" dirty="0">
                <a:latin typeface="Constantia"/>
                <a:cs typeface="Constantia"/>
              </a:rPr>
              <a:t>Distribution of </a:t>
            </a:r>
            <a:r>
              <a:rPr sz="2600" spc="-5" dirty="0">
                <a:latin typeface="Constantia"/>
                <a:cs typeface="Constantia"/>
              </a:rPr>
              <a:t>Medicines </a:t>
            </a:r>
            <a:r>
              <a:rPr sz="2600" spc="-10" dirty="0">
                <a:latin typeface="Constantia"/>
                <a:cs typeface="Constantia"/>
              </a:rPr>
              <a:t>for</a:t>
            </a:r>
            <a:r>
              <a:rPr sz="2600" spc="-254" dirty="0">
                <a:latin typeface="Constantia"/>
                <a:cs typeface="Constantia"/>
              </a:rPr>
              <a:t> </a:t>
            </a:r>
            <a:r>
              <a:rPr sz="2600" spc="-5" dirty="0">
                <a:latin typeface="Constantia"/>
                <a:cs typeface="Constantia"/>
              </a:rPr>
              <a:t>Mankind</a:t>
            </a:r>
            <a:endParaRPr sz="2600">
              <a:latin typeface="Constantia"/>
              <a:cs typeface="Constantia"/>
            </a:endParaRPr>
          </a:p>
          <a:p>
            <a:pPr marL="1433195" lvl="1" indent="-273685">
              <a:lnSpc>
                <a:spcPct val="100000"/>
              </a:lnSpc>
              <a:spcBef>
                <a:spcPts val="625"/>
              </a:spcBef>
              <a:buClr>
                <a:srgbClr val="0AD0D9"/>
              </a:buClr>
              <a:buSzPct val="94230"/>
              <a:buFont typeface="Wingdings 2"/>
              <a:buChar char=""/>
              <a:tabLst>
                <a:tab pos="1433830" algn="l"/>
              </a:tabLst>
            </a:pPr>
            <a:r>
              <a:rPr sz="2600" spc="-25" dirty="0">
                <a:latin typeface="Constantia"/>
                <a:cs typeface="Constantia"/>
              </a:rPr>
              <a:t>Treatment </a:t>
            </a:r>
            <a:r>
              <a:rPr sz="2600" dirty="0">
                <a:latin typeface="Constantia"/>
                <a:cs typeface="Constantia"/>
              </a:rPr>
              <a:t>and </a:t>
            </a:r>
            <a:r>
              <a:rPr sz="2600" spc="-10" dirty="0">
                <a:latin typeface="Constantia"/>
                <a:cs typeface="Constantia"/>
              </a:rPr>
              <a:t>Prevention </a:t>
            </a:r>
            <a:r>
              <a:rPr sz="2600" dirty="0">
                <a:latin typeface="Constantia"/>
                <a:cs typeface="Constantia"/>
              </a:rPr>
              <a:t>of</a:t>
            </a:r>
            <a:r>
              <a:rPr sz="2600" spc="-204" dirty="0">
                <a:latin typeface="Constantia"/>
                <a:cs typeface="Constantia"/>
              </a:rPr>
              <a:t> </a:t>
            </a:r>
            <a:r>
              <a:rPr sz="2600" dirty="0">
                <a:latin typeface="Constantia"/>
                <a:cs typeface="Constantia"/>
              </a:rPr>
              <a:t>Diseases</a:t>
            </a:r>
            <a:endParaRPr sz="2600">
              <a:latin typeface="Constantia"/>
              <a:cs typeface="Constantia"/>
            </a:endParaRPr>
          </a:p>
        </p:txBody>
      </p:sp>
      <p:sp>
        <p:nvSpPr>
          <p:cNvPr id="5" name="object 5"/>
          <p:cNvSpPr/>
          <p:nvPr/>
        </p:nvSpPr>
        <p:spPr>
          <a:xfrm>
            <a:off x="3429000" y="3733800"/>
            <a:ext cx="2432304" cy="2514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343398"/>
            <a:ext cx="2971800" cy="251459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477000" y="4343399"/>
            <a:ext cx="2666999" cy="251459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0"/>
            <a:ext cx="2667000" cy="223266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248400" y="0"/>
            <a:ext cx="2895599" cy="216865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79581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93964"/>
            <a:ext cx="6629400" cy="646331"/>
          </a:xfrm>
          <a:prstGeom prst="rect">
            <a:avLst/>
          </a:prstGeom>
          <a:noFill/>
        </p:spPr>
        <p:txBody>
          <a:bodyPr wrap="square" rtlCol="0">
            <a:spAutoFit/>
          </a:bodyPr>
          <a:lstStyle/>
          <a:p>
            <a:pPr algn="ctr"/>
            <a:r>
              <a:rPr lang="en-US" sz="3600" b="1" dirty="0" smtClean="0">
                <a:solidFill>
                  <a:srgbClr val="FF0000"/>
                </a:solidFill>
                <a:latin typeface="Footlight MT Light" pitchFamily="18" charset="0"/>
              </a:rPr>
              <a:t>Approvals &amp; Affiliations</a:t>
            </a:r>
            <a:endParaRPr lang="en-US" sz="3600" b="1" dirty="0">
              <a:solidFill>
                <a:srgbClr val="FF0000"/>
              </a:solidFill>
              <a:latin typeface="Footlight MT Light" pitchFamily="18" charset="0"/>
            </a:endParaRPr>
          </a:p>
        </p:txBody>
      </p:sp>
      <p:graphicFrame>
        <p:nvGraphicFramePr>
          <p:cNvPr id="7" name="Diagram 6"/>
          <p:cNvGraphicFramePr/>
          <p:nvPr>
            <p:extLst>
              <p:ext uri="{D42A27DB-BD31-4B8C-83A1-F6EECF244321}">
                <p14:modId xmlns:p14="http://schemas.microsoft.com/office/powerpoint/2010/main" val="2664238863"/>
              </p:ext>
            </p:extLst>
          </p:nvPr>
        </p:nvGraphicFramePr>
        <p:xfrm>
          <a:off x="914400" y="1397000"/>
          <a:ext cx="73914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159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509911" y="172436"/>
            <a:ext cx="4424289" cy="741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Rectangle 4"/>
          <p:cNvSpPr/>
          <p:nvPr/>
        </p:nvSpPr>
        <p:spPr>
          <a:xfrm>
            <a:off x="180371" y="1056144"/>
            <a:ext cx="8686800" cy="2677656"/>
          </a:xfrm>
          <a:prstGeom prst="rect">
            <a:avLst/>
          </a:prstGeom>
        </p:spPr>
        <p:txBody>
          <a:bodyPr wrap="square">
            <a:spAutoFit/>
          </a:bodyPr>
          <a:lstStyle/>
          <a:p>
            <a:pPr algn="just"/>
            <a:r>
              <a:rPr lang="en-US" sz="2400" dirty="0"/>
              <a:t>Shri. Balasaheb Mane Shikshan Prasarak Mandal was established in 1980 by Late Shri. Ashokrao Mane, Founder President and has been known for its quality education for more than three decades. With 29 Institutions awarding education in the fields of </a:t>
            </a:r>
            <a:r>
              <a:rPr lang="en-US" sz="2400" b="1" dirty="0"/>
              <a:t>Pharmacy, Engineering, MBA, Polytechnic, Agriculture, as well as Primary School, High schools&amp; Junior Colleges,</a:t>
            </a:r>
            <a:r>
              <a:rPr lang="en-US" sz="2400" dirty="0"/>
              <a:t> We are one of the most diversified institutions in Western Maharashtra.</a:t>
            </a:r>
          </a:p>
        </p:txBody>
      </p:sp>
      <p:sp>
        <p:nvSpPr>
          <p:cNvPr id="9" name="Rectangle 8"/>
          <p:cNvSpPr/>
          <p:nvPr/>
        </p:nvSpPr>
        <p:spPr>
          <a:xfrm>
            <a:off x="3953743" y="172437"/>
            <a:ext cx="1907895" cy="646331"/>
          </a:xfrm>
          <a:prstGeom prst="rect">
            <a:avLst/>
          </a:prstGeom>
        </p:spPr>
        <p:txBody>
          <a:bodyPr wrap="none">
            <a:spAutoFit/>
          </a:bodyPr>
          <a:lstStyle/>
          <a:p>
            <a:r>
              <a:rPr lang="en-US" sz="3600" b="1" dirty="0" smtClean="0">
                <a:solidFill>
                  <a:srgbClr val="FF0000"/>
                </a:solidFill>
              </a:rPr>
              <a:t>About us</a:t>
            </a:r>
            <a:endParaRPr lang="en-US" sz="3600" b="1" dirty="0">
              <a:solidFill>
                <a:srgbClr val="FF0000"/>
              </a:solidFill>
            </a:endParaRPr>
          </a:p>
        </p:txBody>
      </p:sp>
    </p:spTree>
    <p:extLst>
      <p:ext uri="{BB962C8B-B14F-4D97-AF65-F5344CB8AC3E}">
        <p14:creationId xmlns:p14="http://schemas.microsoft.com/office/powerpoint/2010/main" val="2846242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76200"/>
            <a:ext cx="1242841" cy="584775"/>
          </a:xfrm>
          <a:prstGeom prst="rect">
            <a:avLst/>
          </a:prstGeom>
        </p:spPr>
        <p:txBody>
          <a:bodyPr wrap="none">
            <a:spAutoFit/>
          </a:bodyPr>
          <a:lstStyle/>
          <a:p>
            <a:r>
              <a:rPr lang="en-US" sz="3200" b="1" dirty="0" smtClean="0">
                <a:solidFill>
                  <a:srgbClr val="FF0000"/>
                </a:solidFill>
              </a:rPr>
              <a:t>Intake</a:t>
            </a:r>
            <a:endParaRPr lang="en-US" sz="3200" dirty="0">
              <a:solidFill>
                <a:srgbClr val="FF0000"/>
              </a:solidFill>
            </a:endParaRPr>
          </a:p>
        </p:txBody>
      </p:sp>
      <p:graphicFrame>
        <p:nvGraphicFramePr>
          <p:cNvPr id="5" name="Diagram 4"/>
          <p:cNvGraphicFramePr/>
          <p:nvPr>
            <p:extLst>
              <p:ext uri="{D42A27DB-BD31-4B8C-83A1-F6EECF244321}">
                <p14:modId xmlns:p14="http://schemas.microsoft.com/office/powerpoint/2010/main" val="4192832280"/>
              </p:ext>
            </p:extLst>
          </p:nvPr>
        </p:nvGraphicFramePr>
        <p:xfrm>
          <a:off x="304800" y="838200"/>
          <a:ext cx="7162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22311573"/>
              </p:ext>
            </p:extLst>
          </p:nvPr>
        </p:nvGraphicFramePr>
        <p:xfrm>
          <a:off x="1676400" y="3810000"/>
          <a:ext cx="6781800" cy="2616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9693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University Rankers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76288"/>
            <a:ext cx="8686799" cy="6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711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smtClean="0">
                <a:solidFill>
                  <a:srgbClr val="FF0000"/>
                </a:solidFill>
              </a:rPr>
              <a:t>INFRASTRUCTURE</a:t>
            </a:r>
            <a:endParaRPr lang="en-US" dirty="0">
              <a:solidFill>
                <a:srgbClr val="FF0000"/>
              </a:solidFill>
            </a:endParaRPr>
          </a:p>
        </p:txBody>
      </p:sp>
      <p:sp>
        <p:nvSpPr>
          <p:cNvPr id="4" name="Rectangle 3"/>
          <p:cNvSpPr/>
          <p:nvPr/>
        </p:nvSpPr>
        <p:spPr>
          <a:xfrm>
            <a:off x="284018" y="1003280"/>
            <a:ext cx="8478982" cy="3139321"/>
          </a:xfrm>
          <a:prstGeom prst="rect">
            <a:avLst/>
          </a:prstGeom>
        </p:spPr>
        <p:txBody>
          <a:bodyPr wrap="square">
            <a:spAutoFit/>
          </a:bodyPr>
          <a:lstStyle/>
          <a:p>
            <a:pPr lvl="0" algn="just"/>
            <a:r>
              <a:rPr lang="en-US" b="1" dirty="0">
                <a:solidFill>
                  <a:srgbClr val="FF0000"/>
                </a:solidFill>
              </a:rPr>
              <a:t>Library : </a:t>
            </a:r>
            <a:r>
              <a:rPr lang="en-US" dirty="0"/>
              <a:t>The Institute has spacious &amp; modern library, designed to meet the needs of all the students. Our library is a treasure of many important books in the field of Pharmaceutical technology, Core Chemistry, Basic Sciences, Natural Products, Remington's, several handbooks and reference books. </a:t>
            </a:r>
          </a:p>
          <a:p>
            <a:pPr lvl="0" algn="just"/>
            <a:r>
              <a:rPr lang="en-US" b="1" dirty="0">
                <a:solidFill>
                  <a:srgbClr val="FF0000"/>
                </a:solidFill>
              </a:rPr>
              <a:t>Laboratories </a:t>
            </a:r>
            <a:r>
              <a:rPr lang="en-US" dirty="0"/>
              <a:t>: Well equipped, furnished and Sophisticated Instrumentation Lab. comprising of </a:t>
            </a:r>
            <a:r>
              <a:rPr lang="en-US" dirty="0" smtClean="0"/>
              <a:t>laboratories including </a:t>
            </a:r>
            <a:r>
              <a:rPr lang="en-US" dirty="0"/>
              <a:t>research labs for PG and </a:t>
            </a:r>
            <a:r>
              <a:rPr lang="en-US" dirty="0" smtClean="0"/>
              <a:t>research </a:t>
            </a:r>
            <a:r>
              <a:rPr lang="en-US" dirty="0"/>
              <a:t>lab for Ph. D. studies.</a:t>
            </a:r>
          </a:p>
          <a:p>
            <a:pPr lvl="0" algn="just"/>
            <a:r>
              <a:rPr lang="en-US" b="1" dirty="0">
                <a:solidFill>
                  <a:srgbClr val="FF0000"/>
                </a:solidFill>
              </a:rPr>
              <a:t>Computer Centre : </a:t>
            </a:r>
            <a:r>
              <a:rPr lang="en-US" dirty="0"/>
              <a:t>Upgraded &amp; Well equipped computer facility with P-IV Computers, servers, necessary licensed software, peripheral and high speed broadband internet.</a:t>
            </a:r>
          </a:p>
          <a:p>
            <a:pPr lvl="0" algn="just"/>
            <a:r>
              <a:rPr lang="en-US" b="1" dirty="0">
                <a:solidFill>
                  <a:srgbClr val="FF0000"/>
                </a:solidFill>
              </a:rPr>
              <a:t>Classroom : </a:t>
            </a:r>
            <a:r>
              <a:rPr lang="en-US" dirty="0"/>
              <a:t>Spacious, furnished and well ventilated lecture halls, with teaching aids like LCD projector, OHP. Sophisticated seminar hall for UG and PG students.</a:t>
            </a:r>
          </a:p>
        </p:txBody>
      </p:sp>
      <p:pic>
        <p:nvPicPr>
          <p:cNvPr id="5" name="image18.jpeg"/>
          <p:cNvPicPr/>
          <p:nvPr/>
        </p:nvPicPr>
        <p:blipFill>
          <a:blip r:embed="rId2" cstate="print"/>
          <a:stretch>
            <a:fillRect/>
          </a:stretch>
        </p:blipFill>
        <p:spPr>
          <a:xfrm>
            <a:off x="152400" y="4495800"/>
            <a:ext cx="8763000" cy="2034540"/>
          </a:xfrm>
          <a:prstGeom prst="rect">
            <a:avLst/>
          </a:prstGeom>
        </p:spPr>
      </p:pic>
    </p:spTree>
    <p:extLst>
      <p:ext uri="{BB962C8B-B14F-4D97-AF65-F5344CB8AC3E}">
        <p14:creationId xmlns:p14="http://schemas.microsoft.com/office/powerpoint/2010/main" val="1334832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b="1" dirty="0">
                <a:solidFill>
                  <a:srgbClr val="FF0000"/>
                </a:solidFill>
              </a:rPr>
              <a:t>WHY </a:t>
            </a:r>
            <a:r>
              <a:rPr lang="en-US" sz="3200" b="1" dirty="0" smtClean="0">
                <a:solidFill>
                  <a:srgbClr val="FF0000"/>
                </a:solidFill>
              </a:rPr>
              <a:t>To Take Admission in SBMSPM’s Pharmacy Colleges</a:t>
            </a:r>
            <a:endParaRPr lang="en-US" sz="3200" dirty="0">
              <a:solidFill>
                <a:srgbClr val="FF0000"/>
              </a:solidFill>
            </a:endParaRPr>
          </a:p>
        </p:txBody>
      </p:sp>
      <p:sp>
        <p:nvSpPr>
          <p:cNvPr id="4" name="Rectangle 3"/>
          <p:cNvSpPr/>
          <p:nvPr/>
        </p:nvSpPr>
        <p:spPr>
          <a:xfrm>
            <a:off x="533400" y="1149489"/>
            <a:ext cx="8153400" cy="5632311"/>
          </a:xfrm>
          <a:prstGeom prst="rect">
            <a:avLst/>
          </a:prstGeom>
        </p:spPr>
        <p:txBody>
          <a:bodyPr wrap="square">
            <a:spAutoFit/>
          </a:bodyPr>
          <a:lstStyle/>
          <a:p>
            <a:pPr marL="285750" lvl="0" indent="-285750" algn="just">
              <a:buFont typeface="Wingdings" pitchFamily="2" charset="2"/>
              <a:buChar char="Ø"/>
            </a:pPr>
            <a:r>
              <a:rPr lang="en-US" sz="2000" dirty="0"/>
              <a:t>Excellent academic and extracurricular activities along with research, consultancy and development activities</a:t>
            </a:r>
          </a:p>
          <a:p>
            <a:pPr marL="285750" lvl="0" indent="-285750" algn="just">
              <a:buFont typeface="Wingdings" pitchFamily="2" charset="2"/>
              <a:buChar char="Ø"/>
            </a:pPr>
            <a:r>
              <a:rPr lang="en-US" sz="2000" dirty="0"/>
              <a:t>The state-of-art infrastructure, serene atmosphere, outstanding faculty &amp; the ‘complete’ library</a:t>
            </a:r>
          </a:p>
          <a:p>
            <a:pPr marL="285750" lvl="0" indent="-285750" algn="just">
              <a:buFont typeface="Wingdings" pitchFamily="2" charset="2"/>
              <a:buChar char="Ø"/>
            </a:pPr>
            <a:r>
              <a:rPr lang="en-US" sz="2000" dirty="0"/>
              <a:t>Ideal fusion of theory and practical, with distinct focus on industrial applications.</a:t>
            </a:r>
          </a:p>
          <a:p>
            <a:pPr marL="285750" lvl="0" indent="-285750" algn="just">
              <a:buFont typeface="Wingdings" pitchFamily="2" charset="2"/>
              <a:buChar char="Ø"/>
            </a:pPr>
            <a:r>
              <a:rPr lang="en-US" sz="2000" dirty="0"/>
              <a:t>Professional managed placement cell executing employability development programmes for successful recruitment program</a:t>
            </a:r>
          </a:p>
          <a:p>
            <a:pPr marL="285750" lvl="0" indent="-285750" algn="just">
              <a:buFont typeface="Wingdings" pitchFamily="2" charset="2"/>
              <a:buChar char="Ø"/>
            </a:pPr>
            <a:r>
              <a:rPr lang="en-US" sz="2000" dirty="0"/>
              <a:t>We consider students as a ‘leaders’ who have passion, confidence and discipline.</a:t>
            </a:r>
          </a:p>
          <a:p>
            <a:pPr marL="285750" lvl="0" indent="-285750" algn="just">
              <a:buFont typeface="Wingdings" pitchFamily="2" charset="2"/>
              <a:buChar char="Ø"/>
            </a:pPr>
            <a:r>
              <a:rPr lang="en-US" sz="2000" dirty="0"/>
              <a:t>Exposure to the dynamic faculty and regular interactions with industry experts through guest lectures which help students to gain a perception about the current scenario of </a:t>
            </a:r>
            <a:r>
              <a:rPr lang="en-US" sz="2000" dirty="0" err="1"/>
              <a:t>Pharma</a:t>
            </a:r>
            <a:r>
              <a:rPr lang="en-US" sz="2000" dirty="0"/>
              <a:t> world.</a:t>
            </a:r>
          </a:p>
          <a:p>
            <a:pPr marL="285750" lvl="0" indent="-285750" algn="just">
              <a:buFont typeface="Wingdings" pitchFamily="2" charset="2"/>
              <a:buChar char="Ø"/>
            </a:pPr>
            <a:r>
              <a:rPr lang="en-US" sz="2000" dirty="0"/>
              <a:t>Special employability development workshops are also organized to help the students sharpen their skills to face the corporate world.</a:t>
            </a:r>
          </a:p>
          <a:p>
            <a:pPr marL="285750" lvl="0" indent="-285750" algn="just">
              <a:buFont typeface="Wingdings" pitchFamily="2" charset="2"/>
              <a:buChar char="Ø"/>
            </a:pPr>
            <a:r>
              <a:rPr lang="en-US" sz="2000" dirty="0"/>
              <a:t>Classroom learning is made interesting by highly qualified and experienced faculty through interactions, presentations, brain storming sessions and out bound learning programs.</a:t>
            </a:r>
          </a:p>
        </p:txBody>
      </p:sp>
    </p:spTree>
    <p:extLst>
      <p:ext uri="{BB962C8B-B14F-4D97-AF65-F5344CB8AC3E}">
        <p14:creationId xmlns:p14="http://schemas.microsoft.com/office/powerpoint/2010/main" val="881065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59927" y="4486740"/>
            <a:ext cx="3955473" cy="16092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a:normAutofit fontScale="90000"/>
          </a:bodyPr>
          <a:lstStyle/>
          <a:p>
            <a:r>
              <a:rPr lang="en-US" b="1" dirty="0">
                <a:solidFill>
                  <a:srgbClr val="FF0000"/>
                </a:solidFill>
              </a:rPr>
              <a:t>TRAINING &amp; PLACEMENT CELL</a:t>
            </a:r>
            <a:endParaRPr lang="en-US" dirty="0">
              <a:solidFill>
                <a:srgbClr val="FF0000"/>
              </a:solidFill>
            </a:endParaRPr>
          </a:p>
        </p:txBody>
      </p:sp>
      <p:sp>
        <p:nvSpPr>
          <p:cNvPr id="4" name="Rectangle 3"/>
          <p:cNvSpPr/>
          <p:nvPr/>
        </p:nvSpPr>
        <p:spPr>
          <a:xfrm>
            <a:off x="685800" y="990600"/>
            <a:ext cx="2145139" cy="369332"/>
          </a:xfrm>
          <a:prstGeom prst="rect">
            <a:avLst/>
          </a:prstGeom>
        </p:spPr>
        <p:txBody>
          <a:bodyPr wrap="none">
            <a:spAutoFit/>
          </a:bodyPr>
          <a:lstStyle/>
          <a:p>
            <a:r>
              <a:rPr lang="en-US" b="1" i="1" dirty="0"/>
              <a:t>Recruitments in Past</a:t>
            </a:r>
            <a:endParaRPr lang="en-US" dirty="0"/>
          </a:p>
        </p:txBody>
      </p:sp>
      <p:pic>
        <p:nvPicPr>
          <p:cNvPr id="5" name="image28.png"/>
          <p:cNvPicPr/>
          <p:nvPr/>
        </p:nvPicPr>
        <p:blipFill>
          <a:blip r:embed="rId2" cstate="print"/>
          <a:stretch>
            <a:fillRect/>
          </a:stretch>
        </p:blipFill>
        <p:spPr>
          <a:xfrm>
            <a:off x="892175" y="1359932"/>
            <a:ext cx="7489825" cy="2221468"/>
          </a:xfrm>
          <a:prstGeom prst="rect">
            <a:avLst/>
          </a:prstGeom>
        </p:spPr>
      </p:pic>
      <p:sp>
        <p:nvSpPr>
          <p:cNvPr id="6" name="Rectangle 5"/>
          <p:cNvSpPr/>
          <p:nvPr/>
        </p:nvSpPr>
        <p:spPr>
          <a:xfrm>
            <a:off x="457200" y="3620869"/>
            <a:ext cx="4038600" cy="646331"/>
          </a:xfrm>
          <a:prstGeom prst="rect">
            <a:avLst/>
          </a:prstGeom>
        </p:spPr>
        <p:txBody>
          <a:bodyPr wrap="square">
            <a:spAutoFit/>
          </a:bodyPr>
          <a:lstStyle/>
          <a:p>
            <a:r>
              <a:rPr lang="en-US" b="1" dirty="0"/>
              <a:t>We have deputed our PG Research Students </a:t>
            </a:r>
            <a:r>
              <a:rPr lang="en-US" b="1" dirty="0" smtClean="0"/>
              <a:t>to:</a:t>
            </a:r>
            <a:endParaRPr lang="en-US" dirty="0"/>
          </a:p>
        </p:txBody>
      </p:sp>
      <p:pic>
        <p:nvPicPr>
          <p:cNvPr id="10" name="image29.jpeg"/>
          <p:cNvPicPr/>
          <p:nvPr/>
        </p:nvPicPr>
        <p:blipFill>
          <a:blip r:embed="rId3" cstate="print"/>
          <a:stretch>
            <a:fillRect/>
          </a:stretch>
        </p:blipFill>
        <p:spPr>
          <a:xfrm>
            <a:off x="892175" y="6172200"/>
            <a:ext cx="2874645" cy="471805"/>
          </a:xfrm>
          <a:prstGeom prst="rect">
            <a:avLst/>
          </a:prstGeom>
        </p:spPr>
      </p:pic>
      <p:sp>
        <p:nvSpPr>
          <p:cNvPr id="9" name="Rectangle 8"/>
          <p:cNvSpPr/>
          <p:nvPr/>
        </p:nvSpPr>
        <p:spPr>
          <a:xfrm>
            <a:off x="544939" y="4178964"/>
            <a:ext cx="4572000" cy="1785104"/>
          </a:xfrm>
          <a:prstGeom prst="rect">
            <a:avLst/>
          </a:prstGeom>
        </p:spPr>
        <p:txBody>
          <a:bodyPr>
            <a:spAutoFit/>
          </a:bodyPr>
          <a:lstStyle/>
          <a:p>
            <a:pPr marL="742950" lvl="1" indent="-285750">
              <a:buFont typeface="Wingdings" pitchFamily="2" charset="2"/>
              <a:buChar char="Ø"/>
            </a:pPr>
            <a:r>
              <a:rPr lang="en-US" dirty="0" err="1"/>
              <a:t>Vergo</a:t>
            </a:r>
            <a:r>
              <a:rPr lang="en-US" dirty="0"/>
              <a:t> </a:t>
            </a:r>
            <a:r>
              <a:rPr lang="en-US" dirty="0" err="1"/>
              <a:t>Pharma</a:t>
            </a:r>
            <a:r>
              <a:rPr lang="en-US" dirty="0"/>
              <a:t> Research, Goa</a:t>
            </a:r>
            <a:endParaRPr lang="en-US" sz="2000" dirty="0"/>
          </a:p>
          <a:p>
            <a:pPr marL="742950" lvl="1" indent="-285750">
              <a:buFont typeface="Wingdings" pitchFamily="2" charset="2"/>
              <a:buChar char="Ø"/>
            </a:pPr>
            <a:r>
              <a:rPr lang="en-US" dirty="0" err="1"/>
              <a:t>Ipca</a:t>
            </a:r>
            <a:r>
              <a:rPr lang="en-US" dirty="0"/>
              <a:t> Laboratories, Mumbai</a:t>
            </a:r>
            <a:endParaRPr lang="en-US" sz="2000" dirty="0"/>
          </a:p>
          <a:p>
            <a:pPr marL="742950" lvl="1" indent="-285750">
              <a:buFont typeface="Wingdings" pitchFamily="2" charset="2"/>
              <a:buChar char="Ø"/>
            </a:pPr>
            <a:r>
              <a:rPr lang="en-US" dirty="0" err="1"/>
              <a:t>Kemwell</a:t>
            </a:r>
            <a:r>
              <a:rPr lang="en-US" dirty="0"/>
              <a:t> </a:t>
            </a:r>
            <a:r>
              <a:rPr lang="en-US" dirty="0" err="1"/>
              <a:t>Pharma</a:t>
            </a:r>
            <a:r>
              <a:rPr lang="en-US" dirty="0"/>
              <a:t>, </a:t>
            </a:r>
            <a:r>
              <a:rPr lang="en-US" dirty="0" err="1"/>
              <a:t>Banglore</a:t>
            </a:r>
            <a:endParaRPr lang="en-US" sz="2000" dirty="0"/>
          </a:p>
          <a:p>
            <a:pPr marL="742950" lvl="1" indent="-285750">
              <a:buFont typeface="Wingdings" pitchFamily="2" charset="2"/>
              <a:buChar char="Ø"/>
            </a:pPr>
            <a:r>
              <a:rPr lang="en-US" dirty="0"/>
              <a:t>Nicholas, Mumbai</a:t>
            </a:r>
            <a:endParaRPr lang="en-US" sz="2000" dirty="0"/>
          </a:p>
          <a:p>
            <a:pPr marL="742950" lvl="1" indent="-285750">
              <a:buFont typeface="Wingdings" pitchFamily="2" charset="2"/>
              <a:buChar char="Ø"/>
            </a:pPr>
            <a:r>
              <a:rPr lang="en-US" dirty="0" err="1"/>
              <a:t>Sai</a:t>
            </a:r>
            <a:r>
              <a:rPr lang="en-US" dirty="0"/>
              <a:t> Life Sciences, </a:t>
            </a:r>
            <a:r>
              <a:rPr lang="en-US" dirty="0" smtClean="0"/>
              <a:t>Pune</a:t>
            </a:r>
          </a:p>
          <a:p>
            <a:pPr marL="742950" lvl="1" indent="-285750">
              <a:buFont typeface="Wingdings" pitchFamily="2" charset="2"/>
              <a:buChar char="Ø"/>
            </a:pPr>
            <a:r>
              <a:rPr lang="en-US" sz="2000" dirty="0"/>
              <a:t>Blok </a:t>
            </a:r>
            <a:r>
              <a:rPr lang="en-US" sz="2000" dirty="0" err="1"/>
              <a:t>Pharma</a:t>
            </a:r>
            <a:r>
              <a:rPr lang="en-US" sz="2000" dirty="0"/>
              <a:t>, </a:t>
            </a:r>
            <a:r>
              <a:rPr lang="en-US" sz="2000" dirty="0" smtClean="0"/>
              <a:t>Kolhapur</a:t>
            </a:r>
            <a:endParaRPr lang="en-US" sz="2000" dirty="0"/>
          </a:p>
        </p:txBody>
      </p:sp>
      <p:sp>
        <p:nvSpPr>
          <p:cNvPr id="11" name="Rectangle 10"/>
          <p:cNvSpPr/>
          <p:nvPr/>
        </p:nvSpPr>
        <p:spPr>
          <a:xfrm>
            <a:off x="4959927" y="3657600"/>
            <a:ext cx="4031673" cy="646331"/>
          </a:xfrm>
          <a:prstGeom prst="rect">
            <a:avLst/>
          </a:prstGeom>
        </p:spPr>
        <p:txBody>
          <a:bodyPr wrap="square">
            <a:spAutoFit/>
          </a:bodyPr>
          <a:lstStyle/>
          <a:p>
            <a:pPr algn="just"/>
            <a:r>
              <a:rPr lang="en-US" b="1" dirty="0"/>
              <a:t>All the communications for Placement </a:t>
            </a:r>
            <a:r>
              <a:rPr lang="en-US" b="1" dirty="0" smtClean="0"/>
              <a:t>related activities </a:t>
            </a:r>
            <a:r>
              <a:rPr lang="en-US" b="1" dirty="0"/>
              <a:t>are to be addressed to</a:t>
            </a:r>
            <a:endParaRPr lang="en-US" dirty="0"/>
          </a:p>
        </p:txBody>
      </p:sp>
      <p:sp>
        <p:nvSpPr>
          <p:cNvPr id="12" name="Rectangle 11"/>
          <p:cNvSpPr/>
          <p:nvPr/>
        </p:nvSpPr>
        <p:spPr>
          <a:xfrm>
            <a:off x="5105400" y="4486740"/>
            <a:ext cx="3814612" cy="1477328"/>
          </a:xfrm>
          <a:prstGeom prst="rect">
            <a:avLst/>
          </a:prstGeom>
        </p:spPr>
        <p:txBody>
          <a:bodyPr wrap="square">
            <a:spAutoFit/>
          </a:bodyPr>
          <a:lstStyle/>
          <a:p>
            <a:r>
              <a:rPr lang="en-US" i="1" dirty="0">
                <a:latin typeface="Footlight MT Light" pitchFamily="18" charset="0"/>
              </a:rPr>
              <a:t>Training &amp; Placement Cell,</a:t>
            </a:r>
            <a:endParaRPr lang="en-US" dirty="0">
              <a:latin typeface="Footlight MT Light" pitchFamily="18" charset="0"/>
            </a:endParaRPr>
          </a:p>
          <a:p>
            <a:r>
              <a:rPr lang="en-US" i="1" dirty="0">
                <a:latin typeface="Footlight MT Light" pitchFamily="18" charset="0"/>
              </a:rPr>
              <a:t>Ashokrao Mane College of </a:t>
            </a:r>
            <a:r>
              <a:rPr lang="en-US" i="1" dirty="0" smtClean="0">
                <a:latin typeface="Footlight MT Light" pitchFamily="18" charset="0"/>
              </a:rPr>
              <a:t>Pharmacy</a:t>
            </a:r>
            <a:r>
              <a:rPr lang="en-US" i="1" dirty="0">
                <a:latin typeface="Footlight MT Light" pitchFamily="18" charset="0"/>
              </a:rPr>
              <a:t>, </a:t>
            </a:r>
            <a:r>
              <a:rPr lang="en-US" i="1" dirty="0" err="1">
                <a:latin typeface="Footlight MT Light" pitchFamily="18" charset="0"/>
              </a:rPr>
              <a:t>Peth</a:t>
            </a:r>
            <a:r>
              <a:rPr lang="en-US" i="1" dirty="0">
                <a:latin typeface="Footlight MT Light" pitchFamily="18" charset="0"/>
              </a:rPr>
              <a:t> </a:t>
            </a:r>
            <a:r>
              <a:rPr lang="en-US" i="1" dirty="0" err="1">
                <a:latin typeface="Footlight MT Light" pitchFamily="18" charset="0"/>
              </a:rPr>
              <a:t>Vadgaon</a:t>
            </a:r>
            <a:endParaRPr lang="en-US" dirty="0">
              <a:latin typeface="Footlight MT Light" pitchFamily="18" charset="0"/>
            </a:endParaRPr>
          </a:p>
          <a:p>
            <a:r>
              <a:rPr lang="en-US" i="1" dirty="0">
                <a:latin typeface="Footlight MT Light" pitchFamily="18" charset="0"/>
              </a:rPr>
              <a:t>E Mail: </a:t>
            </a:r>
            <a:r>
              <a:rPr lang="en-US" i="1" dirty="0">
                <a:latin typeface="Footlight MT Light" pitchFamily="18" charset="0"/>
                <a:hlinkClick r:id="rId4"/>
              </a:rPr>
              <a:t>tpo.amcp@gmail.com</a:t>
            </a:r>
            <a:r>
              <a:rPr lang="en-US" i="1" dirty="0">
                <a:latin typeface="Footlight MT Light" pitchFamily="18" charset="0"/>
              </a:rPr>
              <a:t> Contact nos. 0230-2471360/61</a:t>
            </a:r>
            <a:endParaRPr lang="en-US" dirty="0">
              <a:latin typeface="Footlight MT Light" pitchFamily="18" charset="0"/>
            </a:endParaRPr>
          </a:p>
        </p:txBody>
      </p:sp>
    </p:spTree>
    <p:extLst>
      <p:ext uri="{BB962C8B-B14F-4D97-AF65-F5344CB8AC3E}">
        <p14:creationId xmlns:p14="http://schemas.microsoft.com/office/powerpoint/2010/main" val="1579181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5454" y="374184"/>
            <a:ext cx="2157963" cy="523220"/>
          </a:xfrm>
          <a:prstGeom prst="rect">
            <a:avLst/>
          </a:prstGeom>
        </p:spPr>
        <p:txBody>
          <a:bodyPr wrap="none">
            <a:spAutoFit/>
          </a:bodyPr>
          <a:lstStyle/>
          <a:p>
            <a:r>
              <a:rPr lang="en-US" sz="2800" b="1" dirty="0" smtClean="0">
                <a:solidFill>
                  <a:srgbClr val="FF0000"/>
                </a:solidFill>
                <a:latin typeface="Footlight MT Light" pitchFamily="18" charset="0"/>
              </a:rPr>
              <a:t>HAPPENINGS</a:t>
            </a:r>
            <a:endParaRPr lang="en-US" sz="2800" dirty="0">
              <a:solidFill>
                <a:srgbClr val="FF0000"/>
              </a:solidFill>
              <a:latin typeface="Footlight MT Light" pitchFamily="18" charset="0"/>
            </a:endParaRPr>
          </a:p>
        </p:txBody>
      </p:sp>
      <p:sp>
        <p:nvSpPr>
          <p:cNvPr id="5"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6"/>
          <p:cNvSpPr>
            <a:spLocks noChangeArrowheads="1"/>
          </p:cNvSpPr>
          <p:nvPr/>
        </p:nvSpPr>
        <p:spPr bwMode="auto">
          <a:xfrm>
            <a:off x="152400" y="1179015"/>
            <a:ext cx="384420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smtClean="0">
                <a:ln>
                  <a:noFill/>
                </a:ln>
                <a:solidFill>
                  <a:srgbClr val="0093DE"/>
                </a:solidFill>
                <a:effectLst/>
                <a:latin typeface="Arial" pitchFamily="34" charset="0"/>
                <a:ea typeface="Segoe UI" pitchFamily="34" charset="0"/>
                <a:cs typeface="Arial" pitchFamily="34" charset="0"/>
              </a:rPr>
              <a:t>Annual Cultural Event – ‘</a:t>
            </a:r>
            <a:r>
              <a:rPr kumimoji="0" lang="en-US" sz="1600" b="1" i="1" u="none" strike="noStrike" cap="none" normalizeH="0" baseline="0" dirty="0" err="1" smtClean="0">
                <a:ln>
                  <a:noFill/>
                </a:ln>
                <a:solidFill>
                  <a:srgbClr val="0093DE"/>
                </a:solidFill>
                <a:effectLst/>
                <a:latin typeface="Arial" pitchFamily="34" charset="0"/>
                <a:ea typeface="Segoe UI" pitchFamily="34" charset="0"/>
                <a:cs typeface="Arial" pitchFamily="34" charset="0"/>
              </a:rPr>
              <a:t>Kshitij</a:t>
            </a:r>
            <a:r>
              <a:rPr kumimoji="0" lang="en-US" sz="1600" b="1" i="1" u="none" strike="noStrike" cap="none" normalizeH="0" baseline="0" dirty="0" smtClean="0">
                <a:ln>
                  <a:noFill/>
                </a:ln>
                <a:solidFill>
                  <a:srgbClr val="0093DE"/>
                </a:solidFill>
                <a:effectLst/>
                <a:latin typeface="Arial" pitchFamily="34" charset="0"/>
                <a:ea typeface="Segoe UI" pitchFamily="34" charset="0"/>
                <a:cs typeface="Arial" pitchFamily="34" charset="0"/>
              </a:rPr>
              <a:t>’ </a:t>
            </a:r>
          </a:p>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smtClean="0">
                <a:ln>
                  <a:noFill/>
                </a:ln>
                <a:solidFill>
                  <a:srgbClr val="DE1279"/>
                </a:solidFill>
                <a:effectLst/>
                <a:latin typeface="Arial" pitchFamily="34" charset="0"/>
                <a:ea typeface="Segoe UI" pitchFamily="34" charset="0"/>
                <a:cs typeface="Arial" pitchFamily="34" charset="0"/>
              </a:rPr>
              <a:t>Lead College Programmes </a:t>
            </a:r>
            <a:r>
              <a:rPr kumimoji="0" lang="en-US" sz="1600" b="1" i="1" u="none" strike="noStrike" cap="none" normalizeH="0" baseline="0" dirty="0" smtClean="0">
                <a:ln>
                  <a:noFill/>
                </a:ln>
                <a:solidFill>
                  <a:srgbClr val="E87817"/>
                </a:solidFill>
                <a:effectLst/>
                <a:latin typeface="Arial" pitchFamily="34" charset="0"/>
                <a:ea typeface="Segoe UI" pitchFamily="34" charset="0"/>
                <a:cs typeface="Arial" pitchFamily="34" charset="0"/>
              </a:rPr>
              <a:t>I</a:t>
            </a:r>
          </a:p>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err="1" smtClean="0">
                <a:ln>
                  <a:noFill/>
                </a:ln>
                <a:solidFill>
                  <a:srgbClr val="E87817"/>
                </a:solidFill>
                <a:effectLst/>
                <a:latin typeface="Arial" pitchFamily="34" charset="0"/>
                <a:ea typeface="Segoe UI" pitchFamily="34" charset="0"/>
                <a:cs typeface="Arial" pitchFamily="34" charset="0"/>
              </a:rPr>
              <a:t>ntercampus</a:t>
            </a:r>
            <a:r>
              <a:rPr kumimoji="0" lang="en-US" sz="1600" b="1" i="1" u="none" strike="noStrike" cap="none" normalizeH="0" baseline="0" dirty="0" smtClean="0">
                <a:ln>
                  <a:noFill/>
                </a:ln>
                <a:solidFill>
                  <a:srgbClr val="E87817"/>
                </a:solidFill>
                <a:effectLst/>
                <a:latin typeface="Arial" pitchFamily="34" charset="0"/>
                <a:ea typeface="Segoe UI" pitchFamily="34" charset="0"/>
                <a:cs typeface="Arial" pitchFamily="34" charset="0"/>
              </a:rPr>
              <a:t> &amp; Intercollege Sports </a:t>
            </a:r>
          </a:p>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smtClean="0">
                <a:ln>
                  <a:noFill/>
                </a:ln>
                <a:solidFill>
                  <a:srgbClr val="D9251C"/>
                </a:solidFill>
                <a:effectLst/>
                <a:latin typeface="Arial" pitchFamily="34" charset="0"/>
                <a:ea typeface="Segoe UI" pitchFamily="34" charset="0"/>
                <a:cs typeface="Arial" pitchFamily="34" charset="0"/>
              </a:rPr>
              <a:t>Personality Development Programs </a:t>
            </a:r>
          </a:p>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smtClean="0">
                <a:ln>
                  <a:noFill/>
                </a:ln>
                <a:solidFill>
                  <a:srgbClr val="E87817"/>
                </a:solidFill>
                <a:effectLst/>
                <a:latin typeface="Arial" pitchFamily="34" charset="0"/>
                <a:ea typeface="Segoe UI" pitchFamily="34" charset="0"/>
                <a:cs typeface="Arial" pitchFamily="34" charset="0"/>
              </a:rPr>
              <a:t>Seminars by Industrial Experts </a:t>
            </a:r>
          </a:p>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smtClean="0">
                <a:ln>
                  <a:noFill/>
                </a:ln>
                <a:solidFill>
                  <a:srgbClr val="009140"/>
                </a:solidFill>
                <a:effectLst/>
                <a:latin typeface="Arial" pitchFamily="34" charset="0"/>
                <a:ea typeface="Segoe UI" pitchFamily="34" charset="0"/>
                <a:cs typeface="Arial" pitchFamily="34" charset="0"/>
              </a:rPr>
              <a:t>Quiz &amp; Debate Competition </a:t>
            </a:r>
          </a:p>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smtClean="0">
                <a:ln>
                  <a:noFill/>
                </a:ln>
                <a:solidFill>
                  <a:srgbClr val="DE1279"/>
                </a:solidFill>
                <a:effectLst/>
                <a:latin typeface="Arial" pitchFamily="34" charset="0"/>
                <a:ea typeface="Segoe UI" pitchFamily="34" charset="0"/>
                <a:cs typeface="Arial" pitchFamily="34" charset="0"/>
              </a:rPr>
              <a:t>Industrials Visits </a:t>
            </a:r>
          </a:p>
          <a:p>
            <a:pPr marL="285750" marR="0" lvl="0" indent="-285750" algn="l" defTabSz="914400" rtl="0" eaLnBrk="1" fontAlgn="base" latinLnBrk="0" hangingPunct="1">
              <a:spcBef>
                <a:spcPct val="0"/>
              </a:spcBef>
              <a:spcAft>
                <a:spcPct val="0"/>
              </a:spcAft>
              <a:buClrTx/>
              <a:buSzTx/>
              <a:buFont typeface="Wingdings" pitchFamily="2" charset="2"/>
              <a:buChar char="Ø"/>
              <a:tabLst/>
            </a:pPr>
            <a:r>
              <a:rPr kumimoji="0" lang="en-US" sz="1600" b="1" i="1" u="none" strike="noStrike" cap="none" normalizeH="0" baseline="0" dirty="0" smtClean="0">
                <a:ln>
                  <a:noFill/>
                </a:ln>
                <a:solidFill>
                  <a:srgbClr val="0093DE"/>
                </a:solidFill>
                <a:effectLst/>
                <a:latin typeface="Arial" pitchFamily="34" charset="0"/>
                <a:ea typeface="Segoe UI" pitchFamily="34" charset="0"/>
                <a:cs typeface="Arial" pitchFamily="34" charset="0"/>
              </a:rPr>
              <a:t>Outdoor Conferences</a:t>
            </a:r>
          </a:p>
          <a:p>
            <a:pPr marL="285750" indent="-285750" fontAlgn="base">
              <a:spcBef>
                <a:spcPct val="0"/>
              </a:spcBef>
              <a:spcAft>
                <a:spcPct val="0"/>
              </a:spcAft>
              <a:buFont typeface="Wingdings" pitchFamily="2" charset="2"/>
              <a:buChar char="Ø"/>
            </a:pPr>
            <a:r>
              <a:rPr kumimoji="0" lang="en-US" sz="1600" b="1" i="1" u="none" strike="noStrike" cap="none" normalizeH="0" baseline="0" dirty="0" smtClean="0">
                <a:ln>
                  <a:noFill/>
                </a:ln>
                <a:solidFill>
                  <a:srgbClr val="DE1279"/>
                </a:solidFill>
                <a:effectLst/>
                <a:latin typeface="Arial" pitchFamily="34" charset="0"/>
                <a:ea typeface="Segoe UI" pitchFamily="34" charset="0"/>
                <a:cs typeface="Arial" pitchFamily="34" charset="0"/>
              </a:rPr>
              <a:t>NSS Camp</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85750" indent="-285750" fontAlgn="base">
              <a:spcBef>
                <a:spcPct val="0"/>
              </a:spcBef>
              <a:spcAft>
                <a:spcPct val="0"/>
              </a:spcAft>
              <a:buFont typeface="Wingdings" pitchFamily="2" charset="2"/>
              <a:buChar char="Ø"/>
            </a:pPr>
            <a:r>
              <a:rPr kumimoji="0" lang="en-US" sz="1600" b="1" i="1" u="none" strike="noStrike" cap="none" normalizeH="0" baseline="0" dirty="0" smtClean="0">
                <a:ln>
                  <a:noFill/>
                </a:ln>
                <a:solidFill>
                  <a:srgbClr val="D9251C"/>
                </a:solidFill>
                <a:effectLst/>
                <a:latin typeface="Arial" pitchFamily="34" charset="0"/>
                <a:ea typeface="Segoe UI" pitchFamily="34" charset="0"/>
                <a:cs typeface="Arial" pitchFamily="34" charset="0"/>
              </a:rPr>
              <a:t>Teacher’s Day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85750" indent="-285750" fontAlgn="base">
              <a:spcBef>
                <a:spcPct val="0"/>
              </a:spcBef>
              <a:spcAft>
                <a:spcPct val="0"/>
              </a:spcAft>
              <a:buFont typeface="Wingdings" pitchFamily="2" charset="2"/>
              <a:buChar char="Ø"/>
            </a:pPr>
            <a:r>
              <a:rPr kumimoji="0" lang="en-US" sz="1600" b="1" i="1" u="none" strike="noStrike" cap="none" normalizeH="0" baseline="0" dirty="0" smtClean="0">
                <a:ln>
                  <a:noFill/>
                </a:ln>
                <a:solidFill>
                  <a:srgbClr val="E87817"/>
                </a:solidFill>
                <a:effectLst/>
                <a:latin typeface="Arial" pitchFamily="34" charset="0"/>
                <a:ea typeface="Segoe UI" pitchFamily="34" charset="0"/>
                <a:cs typeface="Arial" pitchFamily="34" charset="0"/>
              </a:rPr>
              <a:t>Pharmacist’s Day</a:t>
            </a:r>
          </a:p>
          <a:p>
            <a:pPr marL="285750" lvl="0" indent="-285750" fontAlgn="base">
              <a:spcBef>
                <a:spcPct val="0"/>
              </a:spcBef>
              <a:spcAft>
                <a:spcPct val="0"/>
              </a:spcAft>
              <a:buFont typeface="Wingdings" pitchFamily="2" charset="2"/>
              <a:buChar char="Ø"/>
            </a:pPr>
            <a:r>
              <a:rPr kumimoji="0" lang="en-US" sz="1600" b="1" i="1" u="none" strike="noStrike" cap="none" normalizeH="0" baseline="0" dirty="0" smtClean="0">
                <a:ln>
                  <a:noFill/>
                </a:ln>
                <a:solidFill>
                  <a:srgbClr val="29176F"/>
                </a:solidFill>
                <a:effectLst/>
                <a:latin typeface="Arial" pitchFamily="34" charset="0"/>
                <a:ea typeface="Segoe UI" pitchFamily="34" charset="0"/>
                <a:cs typeface="Arial" pitchFamily="34" charset="0"/>
              </a:rPr>
              <a:t>Fresher’s Welcome Ceremony </a:t>
            </a:r>
          </a:p>
          <a:p>
            <a:pPr marL="285750" lvl="0" indent="-285750" fontAlgn="base">
              <a:spcBef>
                <a:spcPct val="0"/>
              </a:spcBef>
              <a:spcAft>
                <a:spcPct val="0"/>
              </a:spcAft>
              <a:buFont typeface="Wingdings" pitchFamily="2" charset="2"/>
              <a:buChar char="Ø"/>
            </a:pPr>
            <a:r>
              <a:rPr kumimoji="0" lang="en-US" sz="1600" b="1" i="1" u="none" strike="noStrike" cap="none" normalizeH="0" baseline="0" dirty="0" smtClean="0">
                <a:ln>
                  <a:noFill/>
                </a:ln>
                <a:solidFill>
                  <a:srgbClr val="6D609E"/>
                </a:solidFill>
                <a:effectLst/>
                <a:latin typeface="Arial" pitchFamily="34" charset="0"/>
                <a:ea typeface="Segoe UI" pitchFamily="34" charset="0"/>
                <a:cs typeface="Arial" pitchFamily="34" charset="0"/>
              </a:rPr>
              <a:t>Farewell Programme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85750" lvl="0" indent="-285750" fontAlgn="base">
              <a:spcBef>
                <a:spcPct val="0"/>
              </a:spcBef>
              <a:spcAft>
                <a:spcPct val="0"/>
              </a:spcAft>
              <a:buFont typeface="Wingdings" pitchFamily="2" charset="2"/>
              <a:buChar char="Ø"/>
            </a:pPr>
            <a:r>
              <a:rPr kumimoji="0" lang="en-US" sz="1600" b="1" i="1" u="none" strike="noStrike" cap="none" normalizeH="0" baseline="0" dirty="0" smtClean="0">
                <a:ln>
                  <a:noFill/>
                </a:ln>
                <a:solidFill>
                  <a:srgbClr val="D9251C"/>
                </a:solidFill>
                <a:effectLst/>
                <a:latin typeface="Arial" pitchFamily="34" charset="0"/>
                <a:ea typeface="Segoe UI" pitchFamily="34" charset="0"/>
                <a:cs typeface="Arial" pitchFamily="34" charset="0"/>
              </a:rPr>
              <a:t>Parent-Teacher Meet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430" y="5137683"/>
            <a:ext cx="2018150" cy="15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893" y="3278639"/>
            <a:ext cx="2140687" cy="152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235" y="86764"/>
            <a:ext cx="2140098" cy="14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944" y="1676400"/>
            <a:ext cx="2112390" cy="15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5181600"/>
            <a:ext cx="1981200" cy="15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5181600"/>
            <a:ext cx="2133600" cy="151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5181600"/>
            <a:ext cx="1981200" cy="15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5944" y="3285717"/>
            <a:ext cx="2185315" cy="152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5893" y="63200"/>
            <a:ext cx="2154542" cy="14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5893" y="1617377"/>
            <a:ext cx="2154542"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433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4722674"/>
            <a:ext cx="6650182" cy="2031325"/>
          </a:xfrm>
          <a:prstGeom prst="rect">
            <a:avLst/>
          </a:prstGeom>
        </p:spPr>
        <p:txBody>
          <a:bodyPr wrap="square">
            <a:spAutoFit/>
          </a:bodyPr>
          <a:lstStyle/>
          <a:p>
            <a:r>
              <a:rPr lang="en-US" b="1" dirty="0">
                <a:solidFill>
                  <a:schemeClr val="bg1"/>
                </a:solidFill>
                <a:latin typeface="Cambria" pitchFamily="18" charset="0"/>
              </a:rPr>
              <a:t>Shri Balasaheb Mane Shikshan Prasarak Mandal, </a:t>
            </a:r>
            <a:r>
              <a:rPr lang="en-US" b="1" dirty="0" err="1">
                <a:solidFill>
                  <a:schemeClr val="bg1"/>
                </a:solidFill>
                <a:latin typeface="Cambria" pitchFamily="18" charset="0"/>
              </a:rPr>
              <a:t>Ambap's</a:t>
            </a:r>
            <a:endParaRPr lang="en-US" dirty="0">
              <a:solidFill>
                <a:schemeClr val="bg1"/>
              </a:solidFill>
              <a:latin typeface="Cambria" pitchFamily="18" charset="0"/>
            </a:endParaRPr>
          </a:p>
          <a:p>
            <a:endParaRPr lang="en-US" b="1" dirty="0" smtClean="0">
              <a:solidFill>
                <a:schemeClr val="bg1"/>
              </a:solidFill>
              <a:latin typeface="Cambria" pitchFamily="18" charset="0"/>
            </a:endParaRPr>
          </a:p>
          <a:p>
            <a:r>
              <a:rPr lang="en-US" b="1" dirty="0" err="1" smtClean="0">
                <a:solidFill>
                  <a:schemeClr val="bg1"/>
                </a:solidFill>
                <a:latin typeface="Cambria" pitchFamily="18" charset="0"/>
              </a:rPr>
              <a:t>Peth</a:t>
            </a:r>
            <a:r>
              <a:rPr lang="en-US" b="1" dirty="0" smtClean="0">
                <a:solidFill>
                  <a:schemeClr val="bg1"/>
                </a:solidFill>
                <a:latin typeface="Cambria" pitchFamily="18" charset="0"/>
              </a:rPr>
              <a:t> </a:t>
            </a:r>
            <a:r>
              <a:rPr lang="en-US" b="1" dirty="0" err="1">
                <a:solidFill>
                  <a:schemeClr val="bg1"/>
                </a:solidFill>
                <a:latin typeface="Cambria" pitchFamily="18" charset="0"/>
              </a:rPr>
              <a:t>Vadgaon</a:t>
            </a:r>
            <a:r>
              <a:rPr lang="en-US" b="1" dirty="0">
                <a:solidFill>
                  <a:schemeClr val="bg1"/>
                </a:solidFill>
                <a:latin typeface="Cambria" pitchFamily="18" charset="0"/>
              </a:rPr>
              <a:t>, Tal. </a:t>
            </a:r>
            <a:r>
              <a:rPr lang="en-US" b="1" dirty="0" err="1">
                <a:solidFill>
                  <a:schemeClr val="bg1"/>
                </a:solidFill>
                <a:latin typeface="Cambria" pitchFamily="18" charset="0"/>
              </a:rPr>
              <a:t>Hatakanangale</a:t>
            </a:r>
            <a:r>
              <a:rPr lang="en-US" b="1" dirty="0">
                <a:solidFill>
                  <a:schemeClr val="bg1"/>
                </a:solidFill>
                <a:latin typeface="Cambria" pitchFamily="18" charset="0"/>
              </a:rPr>
              <a:t>, Dist. Kolhapur, </a:t>
            </a:r>
            <a:endParaRPr lang="en-US" b="1" dirty="0" smtClean="0">
              <a:solidFill>
                <a:schemeClr val="bg1"/>
              </a:solidFill>
              <a:latin typeface="Cambria" pitchFamily="18" charset="0"/>
            </a:endParaRPr>
          </a:p>
          <a:p>
            <a:r>
              <a:rPr lang="en-US" b="1" dirty="0" smtClean="0">
                <a:solidFill>
                  <a:schemeClr val="bg1"/>
                </a:solidFill>
                <a:latin typeface="Cambria" pitchFamily="18" charset="0"/>
              </a:rPr>
              <a:t>Maharashtra </a:t>
            </a:r>
            <a:r>
              <a:rPr lang="en-US" b="1" dirty="0">
                <a:solidFill>
                  <a:schemeClr val="bg1"/>
                </a:solidFill>
                <a:latin typeface="Cambria" pitchFamily="18" charset="0"/>
              </a:rPr>
              <a:t>416 112</a:t>
            </a:r>
          </a:p>
          <a:p>
            <a:r>
              <a:rPr lang="en-US" b="1" dirty="0">
                <a:solidFill>
                  <a:schemeClr val="bg1"/>
                </a:solidFill>
                <a:latin typeface="Cambria" pitchFamily="18" charset="0"/>
              </a:rPr>
              <a:t>Phone: </a:t>
            </a:r>
            <a:r>
              <a:rPr lang="en-US" dirty="0">
                <a:solidFill>
                  <a:schemeClr val="bg1"/>
                </a:solidFill>
                <a:latin typeface="Cambria" pitchFamily="18" charset="0"/>
              </a:rPr>
              <a:t>0230-2471360/61 </a:t>
            </a:r>
            <a:r>
              <a:rPr lang="en-US" b="1" dirty="0">
                <a:solidFill>
                  <a:schemeClr val="bg1"/>
                </a:solidFill>
                <a:latin typeface="Cambria" pitchFamily="18" charset="0"/>
              </a:rPr>
              <a:t>E </a:t>
            </a:r>
            <a:endParaRPr lang="en-US" b="1" dirty="0" smtClean="0">
              <a:solidFill>
                <a:schemeClr val="bg1"/>
              </a:solidFill>
              <a:latin typeface="Cambria" pitchFamily="18" charset="0"/>
            </a:endParaRPr>
          </a:p>
          <a:p>
            <a:r>
              <a:rPr lang="en-US" b="1" dirty="0" smtClean="0">
                <a:solidFill>
                  <a:schemeClr val="bg1"/>
                </a:solidFill>
                <a:latin typeface="Cambria" pitchFamily="18" charset="0"/>
              </a:rPr>
              <a:t>Mail</a:t>
            </a:r>
            <a:r>
              <a:rPr lang="en-US" b="1" dirty="0">
                <a:solidFill>
                  <a:schemeClr val="bg1"/>
                </a:solidFill>
                <a:latin typeface="Cambria" pitchFamily="18" charset="0"/>
              </a:rPr>
              <a:t>: </a:t>
            </a:r>
            <a:r>
              <a:rPr lang="en-US" dirty="0">
                <a:solidFill>
                  <a:schemeClr val="bg1"/>
                </a:solidFill>
                <a:latin typeface="Cambria" pitchFamily="18" charset="0"/>
              </a:rPr>
              <a:t>tpo.amcp@gmail.com	</a:t>
            </a:r>
            <a:endParaRPr lang="en-US" dirty="0" smtClean="0">
              <a:solidFill>
                <a:schemeClr val="bg1"/>
              </a:solidFill>
              <a:latin typeface="Cambria" pitchFamily="18" charset="0"/>
            </a:endParaRPr>
          </a:p>
          <a:p>
            <a:r>
              <a:rPr lang="en-US" b="1" dirty="0" smtClean="0">
                <a:solidFill>
                  <a:schemeClr val="bg1"/>
                </a:solidFill>
                <a:latin typeface="Cambria" pitchFamily="18" charset="0"/>
              </a:rPr>
              <a:t>Web</a:t>
            </a:r>
            <a:r>
              <a:rPr lang="en-US" b="1" dirty="0">
                <a:solidFill>
                  <a:schemeClr val="bg1"/>
                </a:solidFill>
                <a:latin typeface="Cambria" pitchFamily="18" charset="0"/>
              </a:rPr>
              <a:t>: </a:t>
            </a:r>
            <a:r>
              <a:rPr lang="en-US" dirty="0">
                <a:solidFill>
                  <a:schemeClr val="bg1"/>
                </a:solidFill>
                <a:latin typeface="Cambria" pitchFamily="18" charset="0"/>
              </a:rPr>
              <a:t>www.amcoph.org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09800" y="4711512"/>
            <a:ext cx="6553200" cy="2031325"/>
          </a:xfrm>
          <a:prstGeom prst="rect">
            <a:avLst/>
          </a:prstGeom>
        </p:spPr>
        <p:txBody>
          <a:bodyPr wrap="square">
            <a:spAutoFit/>
          </a:bodyPr>
          <a:lstStyle/>
          <a:p>
            <a:r>
              <a:rPr lang="en-US" b="1" dirty="0">
                <a:solidFill>
                  <a:schemeClr val="bg1"/>
                </a:solidFill>
                <a:latin typeface="Constantia" pitchFamily="18" charset="0"/>
              </a:rPr>
              <a:t>Shri Balasaheb Mane Shikshan Prasarak Mandal, </a:t>
            </a:r>
            <a:r>
              <a:rPr lang="en-US" b="1" dirty="0" err="1">
                <a:solidFill>
                  <a:schemeClr val="bg1"/>
                </a:solidFill>
                <a:latin typeface="Constantia" pitchFamily="18" charset="0"/>
              </a:rPr>
              <a:t>Ambap's</a:t>
            </a:r>
            <a:endParaRPr lang="en-US" dirty="0">
              <a:solidFill>
                <a:schemeClr val="bg1"/>
              </a:solidFill>
              <a:latin typeface="Constantia" pitchFamily="18" charset="0"/>
            </a:endParaRPr>
          </a:p>
          <a:p>
            <a:pPr algn="ctr"/>
            <a:r>
              <a:rPr lang="en-US" b="1" dirty="0" smtClean="0">
                <a:solidFill>
                  <a:schemeClr val="bg1"/>
                </a:solidFill>
                <a:latin typeface="Constantia" pitchFamily="18" charset="0"/>
              </a:rPr>
              <a:t>Pharmacy Colleges</a:t>
            </a:r>
          </a:p>
          <a:p>
            <a:pPr algn="ctr"/>
            <a:endParaRPr lang="en-US" b="1" dirty="0">
              <a:solidFill>
                <a:schemeClr val="bg1"/>
              </a:solidFill>
              <a:latin typeface="Constantia" pitchFamily="18" charset="0"/>
            </a:endParaRPr>
          </a:p>
          <a:p>
            <a:pPr algn="ctr"/>
            <a:r>
              <a:rPr lang="en-US" b="1" dirty="0" smtClean="0">
                <a:solidFill>
                  <a:schemeClr val="bg1"/>
                </a:solidFill>
                <a:latin typeface="Constantia" pitchFamily="18" charset="0"/>
              </a:rPr>
              <a:t>For more details Install our APP</a:t>
            </a:r>
          </a:p>
          <a:p>
            <a:pPr algn="ctr"/>
            <a:r>
              <a:rPr lang="en-US" b="1" dirty="0" smtClean="0">
                <a:solidFill>
                  <a:srgbClr val="FFFF00"/>
                </a:solidFill>
                <a:latin typeface="Gisha" pitchFamily="34" charset="-79"/>
                <a:cs typeface="Gisha" pitchFamily="34" charset="-79"/>
              </a:rPr>
              <a:t>amcoph.org/apps/</a:t>
            </a:r>
            <a:r>
              <a:rPr lang="en-US" b="1" dirty="0" err="1" smtClean="0">
                <a:solidFill>
                  <a:srgbClr val="FFFF00"/>
                </a:solidFill>
                <a:latin typeface="Gisha" pitchFamily="34" charset="-79"/>
                <a:cs typeface="Gisha" pitchFamily="34" charset="-79"/>
              </a:rPr>
              <a:t>amcoph.apk</a:t>
            </a:r>
            <a:endParaRPr lang="en-US" b="1" dirty="0" smtClean="0">
              <a:solidFill>
                <a:srgbClr val="FFFF00"/>
              </a:solidFill>
              <a:latin typeface="Gisha" pitchFamily="34" charset="-79"/>
              <a:cs typeface="Gisha" pitchFamily="34" charset="-79"/>
            </a:endParaRPr>
          </a:p>
          <a:p>
            <a:pPr algn="ctr"/>
            <a:endParaRPr lang="en-US" b="1" dirty="0" smtClean="0">
              <a:solidFill>
                <a:srgbClr val="FFFF00"/>
              </a:solidFill>
              <a:latin typeface="Gisha" pitchFamily="34" charset="-79"/>
              <a:cs typeface="Gisha" pitchFamily="34" charset="-79"/>
            </a:endParaRPr>
          </a:p>
          <a:p>
            <a:pPr algn="ctr"/>
            <a:r>
              <a:rPr lang="en-US" b="1" dirty="0" smtClean="0">
                <a:solidFill>
                  <a:srgbClr val="FFFF00"/>
                </a:solidFill>
                <a:latin typeface="Gisha" pitchFamily="34" charset="-79"/>
                <a:cs typeface="Gisha" pitchFamily="34" charset="-79"/>
              </a:rPr>
              <a:t>Contact. No. 7720004393/ 8888863206</a:t>
            </a:r>
            <a:endParaRPr lang="en-US" dirty="0">
              <a:solidFill>
                <a:srgbClr val="FFFF00"/>
              </a:solidFill>
              <a:latin typeface="Gisha" pitchFamily="34" charset="-79"/>
              <a:cs typeface="Gisha" pitchFamily="34" charset="-79"/>
            </a:endParaRPr>
          </a:p>
        </p:txBody>
      </p:sp>
    </p:spTree>
    <p:extLst>
      <p:ext uri="{BB962C8B-B14F-4D97-AF65-F5344CB8AC3E}">
        <p14:creationId xmlns:p14="http://schemas.microsoft.com/office/powerpoint/2010/main" val="244409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67500" y="0"/>
            <a:ext cx="2476499" cy="2971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2659380" cy="2819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3505200"/>
            <a:ext cx="2514600" cy="2819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934200" y="3505200"/>
            <a:ext cx="2209799" cy="28956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358896" y="3171444"/>
            <a:ext cx="2647188" cy="2772155"/>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755897" y="98552"/>
            <a:ext cx="1784985" cy="391160"/>
          </a:xfrm>
          <a:prstGeom prst="rect">
            <a:avLst/>
          </a:prstGeom>
        </p:spPr>
        <p:txBody>
          <a:bodyPr vert="horz" wrap="square" lIns="0" tIns="12700" rIns="0" bIns="0" rtlCol="0">
            <a:spAutoFit/>
          </a:bodyPr>
          <a:lstStyle/>
          <a:p>
            <a:pPr marL="12700">
              <a:lnSpc>
                <a:spcPct val="100000"/>
              </a:lnSpc>
              <a:spcBef>
                <a:spcPts val="100"/>
              </a:spcBef>
            </a:pPr>
            <a:r>
              <a:rPr sz="2400" b="1" u="heavy" spc="-5" dirty="0">
                <a:solidFill>
                  <a:srgbClr val="000000"/>
                </a:solidFill>
                <a:uFill>
                  <a:solidFill>
                    <a:srgbClr val="000000"/>
                  </a:solidFill>
                </a:uFill>
                <a:latin typeface="Times New Roman"/>
                <a:cs typeface="Times New Roman"/>
              </a:rPr>
              <a:t>ME</a:t>
            </a:r>
            <a:r>
              <a:rPr sz="2400" b="1" u="heavy" spc="-15" dirty="0">
                <a:solidFill>
                  <a:srgbClr val="000000"/>
                </a:solidFill>
                <a:uFill>
                  <a:solidFill>
                    <a:srgbClr val="000000"/>
                  </a:solidFill>
                </a:uFill>
                <a:latin typeface="Times New Roman"/>
                <a:cs typeface="Times New Roman"/>
              </a:rPr>
              <a:t>D</a:t>
            </a:r>
            <a:r>
              <a:rPr sz="2400" b="1" u="heavy" spc="-5" dirty="0">
                <a:solidFill>
                  <a:srgbClr val="000000"/>
                </a:solidFill>
                <a:uFill>
                  <a:solidFill>
                    <a:srgbClr val="000000"/>
                  </a:solidFill>
                </a:uFill>
                <a:latin typeface="Times New Roman"/>
                <a:cs typeface="Times New Roman"/>
              </a:rPr>
              <a:t>ICIN</a:t>
            </a:r>
            <a:r>
              <a:rPr sz="2400" b="1" u="heavy" spc="-15" dirty="0">
                <a:solidFill>
                  <a:srgbClr val="000000"/>
                </a:solidFill>
                <a:uFill>
                  <a:solidFill>
                    <a:srgbClr val="000000"/>
                  </a:solidFill>
                </a:uFill>
                <a:latin typeface="Times New Roman"/>
                <a:cs typeface="Times New Roman"/>
              </a:rPr>
              <a:t>E</a:t>
            </a:r>
            <a:r>
              <a:rPr sz="2400" b="1" u="heavy" spc="-5" dirty="0">
                <a:solidFill>
                  <a:srgbClr val="000000"/>
                </a:solidFill>
                <a:uFill>
                  <a:solidFill>
                    <a:srgbClr val="000000"/>
                  </a:solidFill>
                </a:uFill>
                <a:latin typeface="Times New Roman"/>
                <a:cs typeface="Times New Roman"/>
              </a:rPr>
              <a:t>S</a:t>
            </a:r>
            <a:endParaRPr sz="2400">
              <a:latin typeface="Times New Roman"/>
              <a:cs typeface="Times New Roman"/>
            </a:endParaRPr>
          </a:p>
        </p:txBody>
      </p:sp>
      <p:sp>
        <p:nvSpPr>
          <p:cNvPr id="8" name="object 8"/>
          <p:cNvSpPr txBox="1"/>
          <p:nvPr/>
        </p:nvSpPr>
        <p:spPr>
          <a:xfrm>
            <a:off x="78739" y="2923159"/>
            <a:ext cx="224726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Allopathy</a:t>
            </a:r>
            <a:r>
              <a:rPr sz="1800" b="1" spc="15" dirty="0">
                <a:latin typeface="Arial"/>
                <a:cs typeface="Arial"/>
              </a:rPr>
              <a:t> </a:t>
            </a:r>
            <a:r>
              <a:rPr sz="1800" b="1" spc="-5" dirty="0">
                <a:latin typeface="Arial"/>
                <a:cs typeface="Arial"/>
              </a:rPr>
              <a:t>medicines</a:t>
            </a:r>
            <a:endParaRPr sz="1800">
              <a:latin typeface="Arial"/>
              <a:cs typeface="Arial"/>
            </a:endParaRPr>
          </a:p>
        </p:txBody>
      </p:sp>
      <p:sp>
        <p:nvSpPr>
          <p:cNvPr id="9" name="object 9"/>
          <p:cNvSpPr txBox="1"/>
          <p:nvPr/>
        </p:nvSpPr>
        <p:spPr>
          <a:xfrm>
            <a:off x="78739" y="6443268"/>
            <a:ext cx="259080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Homeopathy</a:t>
            </a:r>
            <a:r>
              <a:rPr sz="1800" b="1" spc="-20" dirty="0">
                <a:latin typeface="Arial"/>
                <a:cs typeface="Arial"/>
              </a:rPr>
              <a:t> </a:t>
            </a:r>
            <a:r>
              <a:rPr sz="1800" b="1" spc="-5" dirty="0">
                <a:latin typeface="Arial"/>
                <a:cs typeface="Arial"/>
              </a:rPr>
              <a:t>medicines</a:t>
            </a:r>
            <a:endParaRPr sz="1800">
              <a:latin typeface="Arial"/>
              <a:cs typeface="Arial"/>
            </a:endParaRPr>
          </a:p>
        </p:txBody>
      </p:sp>
      <p:sp>
        <p:nvSpPr>
          <p:cNvPr id="10" name="object 10"/>
          <p:cNvSpPr txBox="1"/>
          <p:nvPr/>
        </p:nvSpPr>
        <p:spPr>
          <a:xfrm>
            <a:off x="6753606" y="3013709"/>
            <a:ext cx="2302510"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Arial"/>
                <a:cs typeface="Arial"/>
              </a:rPr>
              <a:t>Ayurvedic</a:t>
            </a:r>
            <a:r>
              <a:rPr sz="1800" b="1" spc="-5" dirty="0">
                <a:latin typeface="Arial"/>
                <a:cs typeface="Arial"/>
              </a:rPr>
              <a:t> medicines</a:t>
            </a:r>
            <a:endParaRPr sz="1800">
              <a:latin typeface="Arial"/>
              <a:cs typeface="Arial"/>
            </a:endParaRPr>
          </a:p>
        </p:txBody>
      </p:sp>
      <p:sp>
        <p:nvSpPr>
          <p:cNvPr id="11" name="object 11"/>
          <p:cNvSpPr txBox="1"/>
          <p:nvPr/>
        </p:nvSpPr>
        <p:spPr>
          <a:xfrm>
            <a:off x="7166609" y="6428943"/>
            <a:ext cx="182880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Unani </a:t>
            </a:r>
            <a:r>
              <a:rPr sz="1800" b="1" spc="-120" dirty="0">
                <a:latin typeface="Arial"/>
                <a:cs typeface="Arial"/>
              </a:rPr>
              <a:t>Medicin</a:t>
            </a:r>
            <a:r>
              <a:rPr sz="1800" spc="-179" baseline="-4629" dirty="0">
                <a:solidFill>
                  <a:srgbClr val="045C75"/>
                </a:solidFill>
                <a:latin typeface="Constantia"/>
                <a:cs typeface="Constantia"/>
              </a:rPr>
              <a:t>4</a:t>
            </a:r>
            <a:r>
              <a:rPr sz="1800" spc="-67" baseline="-4629" dirty="0">
                <a:solidFill>
                  <a:srgbClr val="045C75"/>
                </a:solidFill>
                <a:latin typeface="Constantia"/>
                <a:cs typeface="Constantia"/>
              </a:rPr>
              <a:t> </a:t>
            </a:r>
            <a:r>
              <a:rPr sz="1800" b="1" spc="-5" dirty="0">
                <a:latin typeface="Arial"/>
                <a:cs typeface="Arial"/>
              </a:rPr>
              <a:t>es</a:t>
            </a:r>
            <a:endParaRPr sz="1800">
              <a:latin typeface="Arial"/>
              <a:cs typeface="Arial"/>
            </a:endParaRPr>
          </a:p>
        </p:txBody>
      </p:sp>
      <p:sp>
        <p:nvSpPr>
          <p:cNvPr id="12" name="object 12"/>
          <p:cNvSpPr txBox="1"/>
          <p:nvPr/>
        </p:nvSpPr>
        <p:spPr>
          <a:xfrm>
            <a:off x="3374897" y="5986068"/>
            <a:ext cx="27927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Biotechnology</a:t>
            </a:r>
            <a:r>
              <a:rPr sz="1800" b="1" spc="-70" dirty="0">
                <a:latin typeface="Arial"/>
                <a:cs typeface="Arial"/>
              </a:rPr>
              <a:t> </a:t>
            </a:r>
            <a:r>
              <a:rPr sz="1800" b="1" spc="-5" dirty="0">
                <a:latin typeface="Arial"/>
                <a:cs typeface="Arial"/>
              </a:rPr>
              <a:t>medicines</a:t>
            </a:r>
            <a:endParaRPr sz="1800">
              <a:latin typeface="Arial"/>
              <a:cs typeface="Arial"/>
            </a:endParaRPr>
          </a:p>
        </p:txBody>
      </p:sp>
      <p:sp>
        <p:nvSpPr>
          <p:cNvPr id="13" name="object 13"/>
          <p:cNvSpPr/>
          <p:nvPr/>
        </p:nvSpPr>
        <p:spPr>
          <a:xfrm>
            <a:off x="3733800" y="926591"/>
            <a:ext cx="2133600" cy="1719072"/>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1161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02218" y="6517640"/>
            <a:ext cx="9842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45C75"/>
                </a:solidFill>
                <a:latin typeface="Constantia"/>
                <a:cs typeface="Constantia"/>
              </a:rPr>
              <a:t>5</a:t>
            </a:r>
            <a:endParaRPr sz="1200">
              <a:latin typeface="Constantia"/>
              <a:cs typeface="Constantia"/>
            </a:endParaRPr>
          </a:p>
        </p:txBody>
      </p:sp>
      <p:sp>
        <p:nvSpPr>
          <p:cNvPr id="3" name="object 3"/>
          <p:cNvSpPr/>
          <p:nvPr/>
        </p:nvSpPr>
        <p:spPr>
          <a:xfrm>
            <a:off x="6324600" y="3733800"/>
            <a:ext cx="2622804" cy="2743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00800" y="0"/>
            <a:ext cx="2743199" cy="29718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013829" y="3020390"/>
            <a:ext cx="1055370" cy="574675"/>
          </a:xfrm>
          <a:prstGeom prst="rect">
            <a:avLst/>
          </a:prstGeom>
        </p:spPr>
        <p:txBody>
          <a:bodyPr vert="horz" wrap="square" lIns="0" tIns="12700" rIns="0" bIns="0" rtlCol="0">
            <a:spAutoFit/>
          </a:bodyPr>
          <a:lstStyle/>
          <a:p>
            <a:pPr marL="12700">
              <a:lnSpc>
                <a:spcPct val="100000"/>
              </a:lnSpc>
              <a:spcBef>
                <a:spcPts val="100"/>
              </a:spcBef>
            </a:pPr>
            <a:r>
              <a:rPr sz="3600" b="1" i="1" dirty="0">
                <a:latin typeface="Monotype Corsiva"/>
                <a:cs typeface="Monotype Corsiva"/>
              </a:rPr>
              <a:t>Tablet</a:t>
            </a:r>
            <a:endParaRPr sz="3600">
              <a:latin typeface="Monotype Corsiva"/>
              <a:cs typeface="Monotype Corsiva"/>
            </a:endParaRPr>
          </a:p>
        </p:txBody>
      </p:sp>
      <p:sp>
        <p:nvSpPr>
          <p:cNvPr id="6" name="object 6"/>
          <p:cNvSpPr/>
          <p:nvPr/>
        </p:nvSpPr>
        <p:spPr>
          <a:xfrm>
            <a:off x="3276600" y="3809999"/>
            <a:ext cx="3048000" cy="30479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0"/>
            <a:ext cx="6248400" cy="27432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0" y="3809999"/>
            <a:ext cx="3200400" cy="3047999"/>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660775" y="2860675"/>
            <a:ext cx="1282700" cy="574040"/>
          </a:xfrm>
          <a:prstGeom prst="rect">
            <a:avLst/>
          </a:prstGeom>
        </p:spPr>
        <p:txBody>
          <a:bodyPr vert="horz" wrap="square" lIns="0" tIns="12700" rIns="0" bIns="0" rtlCol="0">
            <a:spAutoFit/>
          </a:bodyPr>
          <a:lstStyle/>
          <a:p>
            <a:pPr marL="12700">
              <a:lnSpc>
                <a:spcPct val="100000"/>
              </a:lnSpc>
              <a:spcBef>
                <a:spcPts val="100"/>
              </a:spcBef>
            </a:pPr>
            <a:r>
              <a:rPr sz="3600" b="1" i="1" dirty="0">
                <a:solidFill>
                  <a:srgbClr val="000000"/>
                </a:solidFill>
                <a:latin typeface="Monotype Corsiva"/>
                <a:cs typeface="Monotype Corsiva"/>
              </a:rPr>
              <a:t>Cap</a:t>
            </a:r>
            <a:r>
              <a:rPr sz="3600" b="1" i="1" spc="-5" dirty="0">
                <a:solidFill>
                  <a:srgbClr val="000000"/>
                </a:solidFill>
                <a:latin typeface="Monotype Corsiva"/>
                <a:cs typeface="Monotype Corsiva"/>
              </a:rPr>
              <a:t>s</a:t>
            </a:r>
            <a:r>
              <a:rPr sz="3600" b="1" i="1" dirty="0">
                <a:solidFill>
                  <a:srgbClr val="000000"/>
                </a:solidFill>
                <a:latin typeface="Monotype Corsiva"/>
                <a:cs typeface="Monotype Corsiva"/>
              </a:rPr>
              <a:t>u</a:t>
            </a:r>
            <a:r>
              <a:rPr sz="3600" b="1" i="1" spc="-5" dirty="0">
                <a:solidFill>
                  <a:srgbClr val="000000"/>
                </a:solidFill>
                <a:latin typeface="Monotype Corsiva"/>
                <a:cs typeface="Monotype Corsiva"/>
              </a:rPr>
              <a:t>le</a:t>
            </a:r>
            <a:endParaRPr sz="3600">
              <a:latin typeface="Monotype Corsiva"/>
              <a:cs typeface="Monotype Corsiva"/>
            </a:endParaRPr>
          </a:p>
        </p:txBody>
      </p:sp>
      <p:sp>
        <p:nvSpPr>
          <p:cNvPr id="10" name="object 10"/>
          <p:cNvSpPr txBox="1"/>
          <p:nvPr/>
        </p:nvSpPr>
        <p:spPr>
          <a:xfrm>
            <a:off x="764540" y="2944190"/>
            <a:ext cx="1622425" cy="574675"/>
          </a:xfrm>
          <a:prstGeom prst="rect">
            <a:avLst/>
          </a:prstGeom>
        </p:spPr>
        <p:txBody>
          <a:bodyPr vert="horz" wrap="square" lIns="0" tIns="12700" rIns="0" bIns="0" rtlCol="0">
            <a:spAutoFit/>
          </a:bodyPr>
          <a:lstStyle/>
          <a:p>
            <a:pPr marL="12700">
              <a:lnSpc>
                <a:spcPct val="100000"/>
              </a:lnSpc>
              <a:spcBef>
                <a:spcPts val="100"/>
              </a:spcBef>
            </a:pPr>
            <a:r>
              <a:rPr sz="3600" b="1" i="1" dirty="0">
                <a:latin typeface="Monotype Corsiva"/>
                <a:cs typeface="Monotype Corsiva"/>
              </a:rPr>
              <a:t>I</a:t>
            </a:r>
            <a:r>
              <a:rPr sz="3600" b="1" i="1" spc="5" dirty="0">
                <a:latin typeface="Monotype Corsiva"/>
                <a:cs typeface="Monotype Corsiva"/>
              </a:rPr>
              <a:t>n</a:t>
            </a:r>
            <a:r>
              <a:rPr sz="3600" b="1" i="1" dirty="0">
                <a:latin typeface="Monotype Corsiva"/>
                <a:cs typeface="Monotype Corsiva"/>
              </a:rPr>
              <a:t>jec</a:t>
            </a:r>
            <a:r>
              <a:rPr sz="3600" b="1" i="1" spc="-5" dirty="0">
                <a:latin typeface="Monotype Corsiva"/>
                <a:cs typeface="Monotype Corsiva"/>
              </a:rPr>
              <a:t>ti</a:t>
            </a:r>
            <a:r>
              <a:rPr sz="3600" b="1" i="1" spc="-20" dirty="0">
                <a:latin typeface="Monotype Corsiva"/>
                <a:cs typeface="Monotype Corsiva"/>
              </a:rPr>
              <a:t>o</a:t>
            </a:r>
            <a:r>
              <a:rPr sz="3600" b="1" i="1" spc="5" dirty="0">
                <a:latin typeface="Monotype Corsiva"/>
                <a:cs typeface="Monotype Corsiva"/>
              </a:rPr>
              <a:t>n</a:t>
            </a:r>
            <a:r>
              <a:rPr sz="3600" b="1" i="1" spc="-5" dirty="0">
                <a:latin typeface="Monotype Corsiva"/>
                <a:cs typeface="Monotype Corsiva"/>
              </a:rPr>
              <a:t>s</a:t>
            </a:r>
            <a:endParaRPr sz="3600">
              <a:latin typeface="Monotype Corsiva"/>
              <a:cs typeface="Monotype Corsiva"/>
            </a:endParaRPr>
          </a:p>
        </p:txBody>
      </p:sp>
    </p:spTree>
    <p:extLst>
      <p:ext uri="{BB962C8B-B14F-4D97-AF65-F5344CB8AC3E}">
        <p14:creationId xmlns:p14="http://schemas.microsoft.com/office/powerpoint/2010/main" val="26935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05773" y="6568367"/>
            <a:ext cx="83185" cy="153035"/>
          </a:xfrm>
          <a:prstGeom prst="rect">
            <a:avLst/>
          </a:prstGeom>
        </p:spPr>
        <p:txBody>
          <a:bodyPr vert="horz" wrap="square" lIns="0" tIns="0" rIns="0" bIns="0" rtlCol="0">
            <a:spAutoFit/>
          </a:bodyPr>
          <a:lstStyle/>
          <a:p>
            <a:pPr>
              <a:lnSpc>
                <a:spcPts val="1145"/>
              </a:lnSpc>
            </a:pPr>
            <a:r>
              <a:rPr sz="1200" dirty="0">
                <a:solidFill>
                  <a:srgbClr val="045C75"/>
                </a:solidFill>
                <a:latin typeface="Constantia"/>
                <a:cs typeface="Constantia"/>
              </a:rPr>
              <a:t>6</a:t>
            </a:r>
            <a:endParaRPr sz="1200">
              <a:latin typeface="Constantia"/>
              <a:cs typeface="Constantia"/>
            </a:endParaRPr>
          </a:p>
        </p:txBody>
      </p:sp>
      <p:sp>
        <p:nvSpPr>
          <p:cNvPr id="3" name="object 3"/>
          <p:cNvSpPr/>
          <p:nvPr/>
        </p:nvSpPr>
        <p:spPr>
          <a:xfrm>
            <a:off x="6836664" y="0"/>
            <a:ext cx="2307335" cy="2667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29000" y="0"/>
            <a:ext cx="3276600" cy="2209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3276600" cy="2590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94703" y="3886198"/>
            <a:ext cx="2749296" cy="29718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3809999"/>
            <a:ext cx="2840736" cy="30480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590800" y="4343399"/>
            <a:ext cx="4038600" cy="2514599"/>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394709" y="2154502"/>
            <a:ext cx="3034030" cy="2219960"/>
          </a:xfrm>
          <a:prstGeom prst="rect">
            <a:avLst/>
          </a:prstGeom>
        </p:spPr>
        <p:txBody>
          <a:bodyPr vert="horz" wrap="square" lIns="0" tIns="12065" rIns="0" bIns="0" rtlCol="0">
            <a:spAutoFit/>
          </a:bodyPr>
          <a:lstStyle/>
          <a:p>
            <a:pPr marL="798830" marR="5080" indent="-520700">
              <a:lnSpc>
                <a:spcPct val="113599"/>
              </a:lnSpc>
              <a:spcBef>
                <a:spcPts val="95"/>
              </a:spcBef>
            </a:pPr>
            <a:r>
              <a:rPr sz="4400" b="1" i="1" dirty="0">
                <a:solidFill>
                  <a:srgbClr val="000000"/>
                </a:solidFill>
                <a:latin typeface="Monotype Corsiva"/>
                <a:cs typeface="Monotype Corsiva"/>
              </a:rPr>
              <a:t>C</a:t>
            </a:r>
            <a:r>
              <a:rPr sz="4400" b="1" i="1" spc="-5" dirty="0">
                <a:solidFill>
                  <a:srgbClr val="000000"/>
                </a:solidFill>
                <a:latin typeface="Monotype Corsiva"/>
                <a:cs typeface="Monotype Corsiva"/>
              </a:rPr>
              <a:t>OSM</a:t>
            </a:r>
            <a:r>
              <a:rPr sz="4400" b="1" i="1" spc="5" dirty="0">
                <a:solidFill>
                  <a:srgbClr val="000000"/>
                </a:solidFill>
                <a:latin typeface="Monotype Corsiva"/>
                <a:cs typeface="Monotype Corsiva"/>
              </a:rPr>
              <a:t>E</a:t>
            </a:r>
            <a:r>
              <a:rPr sz="4400" b="1" i="1" spc="-5" dirty="0">
                <a:solidFill>
                  <a:srgbClr val="000000"/>
                </a:solidFill>
                <a:latin typeface="Monotype Corsiva"/>
                <a:cs typeface="Monotype Corsiva"/>
              </a:rPr>
              <a:t>TICS  </a:t>
            </a:r>
            <a:r>
              <a:rPr sz="4400" b="1" i="1" spc="5" dirty="0">
                <a:solidFill>
                  <a:srgbClr val="000000"/>
                </a:solidFill>
                <a:latin typeface="Monotype Corsiva"/>
                <a:cs typeface="Monotype Corsiva"/>
              </a:rPr>
              <a:t>OTC</a:t>
            </a:r>
            <a:endParaRPr sz="4400">
              <a:latin typeface="Monotype Corsiva"/>
              <a:cs typeface="Monotype Corsiva"/>
            </a:endParaRPr>
          </a:p>
          <a:p>
            <a:pPr marL="12700">
              <a:lnSpc>
                <a:spcPct val="100000"/>
              </a:lnSpc>
              <a:spcBef>
                <a:spcPts val="5"/>
              </a:spcBef>
            </a:pPr>
            <a:r>
              <a:rPr sz="4400" b="1" i="1" dirty="0">
                <a:solidFill>
                  <a:srgbClr val="000000"/>
                </a:solidFill>
                <a:latin typeface="Monotype Corsiva"/>
                <a:cs typeface="Monotype Corsiva"/>
              </a:rPr>
              <a:t>(</a:t>
            </a:r>
            <a:r>
              <a:rPr sz="2800" b="1" i="1" dirty="0">
                <a:solidFill>
                  <a:srgbClr val="000000"/>
                </a:solidFill>
                <a:latin typeface="Monotype Corsiva"/>
                <a:cs typeface="Monotype Corsiva"/>
              </a:rPr>
              <a:t>Over The</a:t>
            </a:r>
            <a:r>
              <a:rPr sz="2800" b="1" i="1" spc="-80" dirty="0">
                <a:solidFill>
                  <a:srgbClr val="000000"/>
                </a:solidFill>
                <a:latin typeface="Monotype Corsiva"/>
                <a:cs typeface="Monotype Corsiva"/>
              </a:rPr>
              <a:t> </a:t>
            </a:r>
            <a:r>
              <a:rPr sz="2800" b="1" i="1" spc="5" dirty="0">
                <a:solidFill>
                  <a:srgbClr val="000000"/>
                </a:solidFill>
                <a:latin typeface="Monotype Corsiva"/>
                <a:cs typeface="Monotype Corsiva"/>
              </a:rPr>
              <a:t>Counter</a:t>
            </a:r>
            <a:r>
              <a:rPr sz="4400" b="1" i="1" spc="5" dirty="0">
                <a:solidFill>
                  <a:srgbClr val="000000"/>
                </a:solidFill>
                <a:latin typeface="Monotype Corsiva"/>
                <a:cs typeface="Monotype Corsiva"/>
              </a:rPr>
              <a:t>)</a:t>
            </a:r>
            <a:endParaRPr sz="4400">
              <a:latin typeface="Monotype Corsiva"/>
              <a:cs typeface="Monotype Corsiva"/>
            </a:endParaRPr>
          </a:p>
        </p:txBody>
      </p:sp>
    </p:spTree>
    <p:extLst>
      <p:ext uri="{BB962C8B-B14F-4D97-AF65-F5344CB8AC3E}">
        <p14:creationId xmlns:p14="http://schemas.microsoft.com/office/powerpoint/2010/main" val="1210394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4973" y="6517640"/>
            <a:ext cx="14668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45C75"/>
                </a:solidFill>
                <a:latin typeface="Constantia"/>
                <a:cs typeface="Constantia"/>
              </a:rPr>
              <a:t>12</a:t>
            </a:r>
            <a:endParaRPr sz="1200">
              <a:latin typeface="Constantia"/>
              <a:cs typeface="Constantia"/>
            </a:endParaRPr>
          </a:p>
        </p:txBody>
      </p:sp>
      <p:sp>
        <p:nvSpPr>
          <p:cNvPr id="3" name="object 3"/>
          <p:cNvSpPr/>
          <p:nvPr/>
        </p:nvSpPr>
        <p:spPr>
          <a:xfrm>
            <a:off x="457200" y="1696211"/>
            <a:ext cx="4038600" cy="5161915"/>
          </a:xfrm>
          <a:custGeom>
            <a:avLst/>
            <a:gdLst/>
            <a:ahLst/>
            <a:cxnLst/>
            <a:rect l="l" t="t" r="r" b="b"/>
            <a:pathLst>
              <a:path w="4038600" h="5161915">
                <a:moveTo>
                  <a:pt x="0" y="5161788"/>
                </a:moveTo>
                <a:lnTo>
                  <a:pt x="4038600" y="5161788"/>
                </a:lnTo>
                <a:lnTo>
                  <a:pt x="4038600" y="0"/>
                </a:lnTo>
                <a:lnTo>
                  <a:pt x="0" y="0"/>
                </a:lnTo>
                <a:lnTo>
                  <a:pt x="0" y="5161788"/>
                </a:lnTo>
                <a:close/>
              </a:path>
            </a:pathLst>
          </a:custGeom>
          <a:solidFill>
            <a:srgbClr val="FFFFFF"/>
          </a:solidFill>
        </p:spPr>
        <p:txBody>
          <a:bodyPr wrap="square" lIns="0" tIns="0" rIns="0" bIns="0" rtlCol="0"/>
          <a:lstStyle/>
          <a:p>
            <a:endParaRPr/>
          </a:p>
        </p:txBody>
      </p:sp>
      <p:sp>
        <p:nvSpPr>
          <p:cNvPr id="4" name="object 4"/>
          <p:cNvSpPr/>
          <p:nvPr/>
        </p:nvSpPr>
        <p:spPr>
          <a:xfrm>
            <a:off x="457200" y="1696211"/>
            <a:ext cx="4038600" cy="5161915"/>
          </a:xfrm>
          <a:custGeom>
            <a:avLst/>
            <a:gdLst/>
            <a:ahLst/>
            <a:cxnLst/>
            <a:rect l="l" t="t" r="r" b="b"/>
            <a:pathLst>
              <a:path w="4038600" h="5161915">
                <a:moveTo>
                  <a:pt x="0" y="5161788"/>
                </a:moveTo>
                <a:lnTo>
                  <a:pt x="4038600" y="5161788"/>
                </a:lnTo>
                <a:lnTo>
                  <a:pt x="4038600" y="0"/>
                </a:lnTo>
                <a:lnTo>
                  <a:pt x="0" y="0"/>
                </a:lnTo>
                <a:lnTo>
                  <a:pt x="0" y="5161788"/>
                </a:lnTo>
                <a:close/>
              </a:path>
            </a:pathLst>
          </a:custGeom>
          <a:ln w="9143">
            <a:solidFill>
              <a:srgbClr val="000000"/>
            </a:solidFill>
          </a:ln>
        </p:spPr>
        <p:txBody>
          <a:bodyPr wrap="square" lIns="0" tIns="0" rIns="0" bIns="0" rtlCol="0"/>
          <a:lstStyle/>
          <a:p>
            <a:endParaRPr/>
          </a:p>
        </p:txBody>
      </p:sp>
      <p:sp>
        <p:nvSpPr>
          <p:cNvPr id="5" name="object 5"/>
          <p:cNvSpPr txBox="1"/>
          <p:nvPr/>
        </p:nvSpPr>
        <p:spPr>
          <a:xfrm>
            <a:off x="535940" y="1870329"/>
            <a:ext cx="3778250" cy="4719955"/>
          </a:xfrm>
          <a:prstGeom prst="rect">
            <a:avLst/>
          </a:prstGeom>
        </p:spPr>
        <p:txBody>
          <a:bodyPr vert="horz" wrap="square" lIns="0" tIns="12065" rIns="0" bIns="0" rtlCol="0">
            <a:spAutoFit/>
          </a:bodyPr>
          <a:lstStyle/>
          <a:p>
            <a:pPr marL="12700">
              <a:lnSpc>
                <a:spcPct val="100000"/>
              </a:lnSpc>
              <a:spcBef>
                <a:spcPts val="95"/>
              </a:spcBef>
              <a:tabLst>
                <a:tab pos="815340" algn="l"/>
              </a:tabLst>
            </a:pPr>
            <a:r>
              <a:rPr sz="2800" b="1" i="1" u="heavy" dirty="0">
                <a:uFill>
                  <a:solidFill>
                    <a:srgbClr val="000000"/>
                  </a:solidFill>
                </a:uFill>
                <a:latin typeface="Monotype Corsiva"/>
                <a:cs typeface="Monotype Corsiva"/>
              </a:rPr>
              <a:t>JOB	(B.Pharm/M.Pharm)</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Government</a:t>
            </a:r>
            <a:r>
              <a:rPr sz="2800" b="1" i="1" spc="-65" dirty="0">
                <a:solidFill>
                  <a:srgbClr val="04607A"/>
                </a:solidFill>
                <a:latin typeface="Monotype Corsiva"/>
                <a:cs typeface="Monotype Corsiva"/>
              </a:rPr>
              <a:t> </a:t>
            </a:r>
            <a:r>
              <a:rPr sz="2800" b="1" i="1" dirty="0">
                <a:solidFill>
                  <a:srgbClr val="04607A"/>
                </a:solidFill>
                <a:latin typeface="Monotype Corsiva"/>
                <a:cs typeface="Monotype Corsiva"/>
              </a:rPr>
              <a:t>Organizations</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Pharma</a:t>
            </a:r>
            <a:r>
              <a:rPr sz="2800" b="1" i="1" spc="-35" dirty="0">
                <a:solidFill>
                  <a:srgbClr val="04607A"/>
                </a:solidFill>
                <a:latin typeface="Monotype Corsiva"/>
                <a:cs typeface="Monotype Corsiva"/>
              </a:rPr>
              <a:t> </a:t>
            </a:r>
            <a:r>
              <a:rPr sz="2800" b="1" i="1" dirty="0">
                <a:solidFill>
                  <a:srgbClr val="04607A"/>
                </a:solidFill>
                <a:latin typeface="Monotype Corsiva"/>
                <a:cs typeface="Monotype Corsiva"/>
              </a:rPr>
              <a:t>Industries</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Hospital</a:t>
            </a:r>
            <a:r>
              <a:rPr sz="2800" b="1" i="1" spc="-35" dirty="0">
                <a:solidFill>
                  <a:srgbClr val="04607A"/>
                </a:solidFill>
                <a:latin typeface="Monotype Corsiva"/>
                <a:cs typeface="Monotype Corsiva"/>
              </a:rPr>
              <a:t> </a:t>
            </a:r>
            <a:r>
              <a:rPr sz="2800" b="1" i="1" dirty="0">
                <a:solidFill>
                  <a:srgbClr val="04607A"/>
                </a:solidFill>
                <a:latin typeface="Monotype Corsiva"/>
                <a:cs typeface="Monotype Corsiva"/>
              </a:rPr>
              <a:t>Pharmacists</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Research</a:t>
            </a:r>
            <a:r>
              <a:rPr sz="2800" b="1" i="1" spc="-45" dirty="0">
                <a:solidFill>
                  <a:srgbClr val="04607A"/>
                </a:solidFill>
                <a:latin typeface="Monotype Corsiva"/>
                <a:cs typeface="Monotype Corsiva"/>
              </a:rPr>
              <a:t> </a:t>
            </a:r>
            <a:r>
              <a:rPr sz="2800" b="1" i="1" dirty="0">
                <a:solidFill>
                  <a:srgbClr val="04607A"/>
                </a:solidFill>
                <a:latin typeface="Monotype Corsiva"/>
                <a:cs typeface="Monotype Corsiva"/>
              </a:rPr>
              <a:t>Institutes</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Food </a:t>
            </a:r>
            <a:r>
              <a:rPr sz="2800" b="1" i="1" spc="-5" dirty="0">
                <a:solidFill>
                  <a:srgbClr val="04607A"/>
                </a:solidFill>
                <a:latin typeface="Monotype Corsiva"/>
                <a:cs typeface="Monotype Corsiva"/>
              </a:rPr>
              <a:t>&amp; </a:t>
            </a:r>
            <a:r>
              <a:rPr sz="2800" b="1" i="1" dirty="0">
                <a:solidFill>
                  <a:srgbClr val="04607A"/>
                </a:solidFill>
                <a:latin typeface="Monotype Corsiva"/>
                <a:cs typeface="Monotype Corsiva"/>
              </a:rPr>
              <a:t>Cosmetic</a:t>
            </a:r>
            <a:r>
              <a:rPr sz="2800" b="1" i="1" spc="-130" dirty="0">
                <a:solidFill>
                  <a:srgbClr val="04607A"/>
                </a:solidFill>
                <a:latin typeface="Monotype Corsiva"/>
                <a:cs typeface="Monotype Corsiva"/>
              </a:rPr>
              <a:t> </a:t>
            </a:r>
            <a:r>
              <a:rPr sz="2800" b="1" i="1" dirty="0">
                <a:solidFill>
                  <a:srgbClr val="04607A"/>
                </a:solidFill>
                <a:latin typeface="Monotype Corsiva"/>
                <a:cs typeface="Monotype Corsiva"/>
              </a:rPr>
              <a:t>Industries</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Clinical</a:t>
            </a:r>
            <a:r>
              <a:rPr sz="2800" b="1" i="1" spc="-50" dirty="0">
                <a:solidFill>
                  <a:srgbClr val="04607A"/>
                </a:solidFill>
                <a:latin typeface="Monotype Corsiva"/>
                <a:cs typeface="Monotype Corsiva"/>
              </a:rPr>
              <a:t> </a:t>
            </a:r>
            <a:r>
              <a:rPr sz="2800" b="1" i="1" dirty="0">
                <a:solidFill>
                  <a:srgbClr val="04607A"/>
                </a:solidFill>
                <a:latin typeface="Monotype Corsiva"/>
                <a:cs typeface="Monotype Corsiva"/>
              </a:rPr>
              <a:t>Pharmacy</a:t>
            </a:r>
            <a:endParaRPr sz="2800" dirty="0">
              <a:latin typeface="Monotype Corsiva"/>
              <a:cs typeface="Monotype Corsiva"/>
            </a:endParaRPr>
          </a:p>
          <a:p>
            <a:pPr marL="226060" indent="-213995">
              <a:lnSpc>
                <a:spcPct val="100000"/>
              </a:lnSpc>
              <a:spcBef>
                <a:spcPts val="5"/>
              </a:spcBef>
              <a:buSzPct val="96428"/>
              <a:buFont typeface="Monotype Corsiva"/>
              <a:buChar char="•"/>
              <a:tabLst>
                <a:tab pos="226695" algn="l"/>
              </a:tabLst>
            </a:pPr>
            <a:r>
              <a:rPr sz="2800" b="1" i="1" dirty="0">
                <a:solidFill>
                  <a:srgbClr val="04607A"/>
                </a:solidFill>
                <a:latin typeface="Monotype Corsiva"/>
                <a:cs typeface="Monotype Corsiva"/>
              </a:rPr>
              <a:t>Clinical research</a:t>
            </a:r>
            <a:r>
              <a:rPr sz="2800" b="1" i="1" spc="-90" dirty="0">
                <a:solidFill>
                  <a:srgbClr val="04607A"/>
                </a:solidFill>
                <a:latin typeface="Monotype Corsiva"/>
                <a:cs typeface="Monotype Corsiva"/>
              </a:rPr>
              <a:t> </a:t>
            </a:r>
            <a:r>
              <a:rPr sz="2800" b="1" i="1" dirty="0">
                <a:solidFill>
                  <a:srgbClr val="04607A"/>
                </a:solidFill>
                <a:latin typeface="Monotype Corsiva"/>
                <a:cs typeface="Monotype Corsiva"/>
              </a:rPr>
              <a:t>org.</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Community</a:t>
            </a:r>
            <a:r>
              <a:rPr sz="2800" b="1" i="1" spc="-40" dirty="0">
                <a:solidFill>
                  <a:srgbClr val="04607A"/>
                </a:solidFill>
                <a:latin typeface="Monotype Corsiva"/>
                <a:cs typeface="Monotype Corsiva"/>
              </a:rPr>
              <a:t> </a:t>
            </a:r>
            <a:r>
              <a:rPr sz="2800" b="1" i="1" dirty="0">
                <a:solidFill>
                  <a:srgbClr val="04607A"/>
                </a:solidFill>
                <a:latin typeface="Monotype Corsiva"/>
                <a:cs typeface="Monotype Corsiva"/>
              </a:rPr>
              <a:t>Pharmacy</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Pharma</a:t>
            </a:r>
            <a:r>
              <a:rPr sz="2800" b="1" i="1" spc="-40" dirty="0">
                <a:solidFill>
                  <a:srgbClr val="04607A"/>
                </a:solidFill>
                <a:latin typeface="Monotype Corsiva"/>
                <a:cs typeface="Monotype Corsiva"/>
              </a:rPr>
              <a:t> </a:t>
            </a:r>
            <a:r>
              <a:rPr sz="2800" b="1" i="1" dirty="0">
                <a:solidFill>
                  <a:srgbClr val="04607A"/>
                </a:solidFill>
                <a:latin typeface="Monotype Corsiva"/>
                <a:cs typeface="Monotype Corsiva"/>
              </a:rPr>
              <a:t>Marketing</a:t>
            </a:r>
            <a:endParaRPr sz="2800" dirty="0">
              <a:latin typeface="Monotype Corsiva"/>
              <a:cs typeface="Monotype Corsiva"/>
            </a:endParaRPr>
          </a:p>
          <a:p>
            <a:pPr marL="226060" indent="-213995">
              <a:lnSpc>
                <a:spcPct val="100000"/>
              </a:lnSpc>
              <a:buSzPct val="96428"/>
              <a:buFont typeface="Monotype Corsiva"/>
              <a:buChar char="•"/>
              <a:tabLst>
                <a:tab pos="226695" algn="l"/>
              </a:tabLst>
            </a:pPr>
            <a:r>
              <a:rPr sz="2800" b="1" i="1" dirty="0">
                <a:solidFill>
                  <a:srgbClr val="04607A"/>
                </a:solidFill>
                <a:latin typeface="Monotype Corsiva"/>
                <a:cs typeface="Monotype Corsiva"/>
              </a:rPr>
              <a:t>Academic jobs</a:t>
            </a:r>
            <a:r>
              <a:rPr sz="2800" b="1" i="1" spc="-90" dirty="0">
                <a:solidFill>
                  <a:srgbClr val="04607A"/>
                </a:solidFill>
                <a:latin typeface="Monotype Corsiva"/>
                <a:cs typeface="Monotype Corsiva"/>
              </a:rPr>
              <a:t> </a:t>
            </a:r>
            <a:r>
              <a:rPr sz="2800" b="1" i="1" dirty="0">
                <a:solidFill>
                  <a:srgbClr val="04607A"/>
                </a:solidFill>
                <a:latin typeface="Monotype Corsiva"/>
                <a:cs typeface="Monotype Corsiva"/>
              </a:rPr>
              <a:t>(Teaching)</a:t>
            </a:r>
            <a:endParaRPr sz="2800" dirty="0">
              <a:latin typeface="Monotype Corsiva"/>
              <a:cs typeface="Monotype Corsiva"/>
            </a:endParaRPr>
          </a:p>
        </p:txBody>
      </p:sp>
      <p:sp>
        <p:nvSpPr>
          <p:cNvPr id="6" name="object 6"/>
          <p:cNvSpPr txBox="1"/>
          <p:nvPr/>
        </p:nvSpPr>
        <p:spPr>
          <a:xfrm>
            <a:off x="2667000" y="143255"/>
            <a:ext cx="4038600" cy="1143000"/>
          </a:xfrm>
          <a:prstGeom prst="rect">
            <a:avLst/>
          </a:prstGeom>
          <a:solidFill>
            <a:srgbClr val="FFFFFF"/>
          </a:solidFill>
          <a:ln w="9144">
            <a:solidFill>
              <a:srgbClr val="000000"/>
            </a:solidFill>
          </a:ln>
        </p:spPr>
        <p:txBody>
          <a:bodyPr vert="horz" wrap="square" lIns="0" tIns="0" rIns="0" bIns="0" rtlCol="0">
            <a:spAutoFit/>
          </a:bodyPr>
          <a:lstStyle/>
          <a:p>
            <a:pPr marR="101600" algn="ctr">
              <a:lnSpc>
                <a:spcPts val="3965"/>
              </a:lnSpc>
            </a:pPr>
            <a:r>
              <a:rPr sz="4000" b="1" i="1" spc="-5" dirty="0">
                <a:solidFill>
                  <a:srgbClr val="04607A"/>
                </a:solidFill>
                <a:latin typeface="Monotype Corsiva"/>
                <a:cs typeface="Monotype Corsiva"/>
              </a:rPr>
              <a:t>Opportunity</a:t>
            </a:r>
            <a:endParaRPr sz="4000">
              <a:latin typeface="Monotype Corsiva"/>
              <a:cs typeface="Monotype Corsiva"/>
            </a:endParaRPr>
          </a:p>
          <a:p>
            <a:pPr algn="ctr">
              <a:lnSpc>
                <a:spcPct val="100000"/>
              </a:lnSpc>
            </a:pPr>
            <a:r>
              <a:rPr sz="4000" b="1" i="1" spc="-5" dirty="0">
                <a:solidFill>
                  <a:srgbClr val="04607A"/>
                </a:solidFill>
                <a:latin typeface="Monotype Corsiva"/>
                <a:cs typeface="Monotype Corsiva"/>
              </a:rPr>
              <a:t>Horizons</a:t>
            </a:r>
            <a:endParaRPr sz="4000">
              <a:latin typeface="Monotype Corsiva"/>
              <a:cs typeface="Monotype Corsiva"/>
            </a:endParaRPr>
          </a:p>
        </p:txBody>
      </p:sp>
      <p:sp>
        <p:nvSpPr>
          <p:cNvPr id="7" name="object 7"/>
          <p:cNvSpPr txBox="1"/>
          <p:nvPr/>
        </p:nvSpPr>
        <p:spPr>
          <a:xfrm>
            <a:off x="5257800" y="1524000"/>
            <a:ext cx="3581400" cy="3209212"/>
          </a:xfrm>
          <a:prstGeom prst="rect">
            <a:avLst/>
          </a:prstGeom>
          <a:solidFill>
            <a:srgbClr val="FFFFFF"/>
          </a:solidFill>
          <a:ln w="9144">
            <a:solidFill>
              <a:srgbClr val="000000"/>
            </a:solidFill>
          </a:ln>
        </p:spPr>
        <p:txBody>
          <a:bodyPr vert="horz" wrap="square" lIns="0" tIns="635" rIns="0" bIns="0" rtlCol="0">
            <a:spAutoFit/>
          </a:bodyPr>
          <a:lstStyle/>
          <a:p>
            <a:pPr>
              <a:lnSpc>
                <a:spcPct val="100000"/>
              </a:lnSpc>
              <a:spcBef>
                <a:spcPts val="5"/>
              </a:spcBef>
            </a:pPr>
            <a:endParaRPr sz="3950" dirty="0">
              <a:latin typeface="Times New Roman"/>
              <a:cs typeface="Times New Roman"/>
            </a:endParaRPr>
          </a:p>
          <a:p>
            <a:pPr marL="92075">
              <a:lnSpc>
                <a:spcPct val="100000"/>
              </a:lnSpc>
            </a:pPr>
            <a:r>
              <a:rPr sz="2800" b="1" i="1" u="heavy" spc="-5" dirty="0">
                <a:uFill>
                  <a:solidFill>
                    <a:srgbClr val="000000"/>
                  </a:solidFill>
                </a:uFill>
                <a:latin typeface="Monotype Corsiva"/>
                <a:cs typeface="Monotype Corsiva"/>
              </a:rPr>
              <a:t>BUSINESS</a:t>
            </a:r>
            <a:r>
              <a:rPr sz="2800" b="1" i="1" u="heavy" spc="-240" dirty="0">
                <a:uFill>
                  <a:solidFill>
                    <a:srgbClr val="000000"/>
                  </a:solidFill>
                </a:uFill>
                <a:latin typeface="Monotype Corsiva"/>
                <a:cs typeface="Monotype Corsiva"/>
              </a:rPr>
              <a:t> </a:t>
            </a:r>
            <a:r>
              <a:rPr sz="2800" b="1" i="1" u="heavy" dirty="0">
                <a:uFill>
                  <a:solidFill>
                    <a:srgbClr val="000000"/>
                  </a:solidFill>
                </a:uFill>
                <a:latin typeface="Monotype Corsiva"/>
                <a:cs typeface="Monotype Corsiva"/>
              </a:rPr>
              <a:t>(B.Pharm)</a:t>
            </a:r>
            <a:endParaRPr sz="2800" dirty="0">
              <a:latin typeface="Monotype Corsiva"/>
              <a:cs typeface="Monotype Corsiva"/>
            </a:endParaRPr>
          </a:p>
          <a:p>
            <a:pPr>
              <a:lnSpc>
                <a:spcPct val="100000"/>
              </a:lnSpc>
              <a:spcBef>
                <a:spcPts val="25"/>
              </a:spcBef>
            </a:pPr>
            <a:endParaRPr sz="2900" dirty="0">
              <a:latin typeface="Times New Roman"/>
              <a:cs typeface="Times New Roman"/>
            </a:endParaRPr>
          </a:p>
          <a:p>
            <a:pPr marL="382905" indent="-291465">
              <a:lnSpc>
                <a:spcPct val="100000"/>
              </a:lnSpc>
              <a:buFont typeface="Monotype Corsiva"/>
              <a:buChar char="•"/>
              <a:tabLst>
                <a:tab pos="383540" algn="l"/>
              </a:tabLst>
            </a:pPr>
            <a:r>
              <a:rPr sz="2800" b="1" i="1" spc="-5" dirty="0">
                <a:solidFill>
                  <a:srgbClr val="04607A"/>
                </a:solidFill>
                <a:latin typeface="Monotype Corsiva"/>
                <a:cs typeface="Monotype Corsiva"/>
              </a:rPr>
              <a:t>Own</a:t>
            </a:r>
            <a:r>
              <a:rPr sz="2800" b="1" i="1" spc="-25" dirty="0">
                <a:solidFill>
                  <a:srgbClr val="04607A"/>
                </a:solidFill>
                <a:latin typeface="Monotype Corsiva"/>
                <a:cs typeface="Monotype Corsiva"/>
              </a:rPr>
              <a:t> </a:t>
            </a:r>
            <a:r>
              <a:rPr sz="2800" b="1" i="1" spc="-5" dirty="0">
                <a:solidFill>
                  <a:srgbClr val="04607A"/>
                </a:solidFill>
                <a:latin typeface="Monotype Corsiva"/>
                <a:cs typeface="Monotype Corsiva"/>
              </a:rPr>
              <a:t>Industry</a:t>
            </a:r>
            <a:endParaRPr sz="2800" dirty="0">
              <a:latin typeface="Monotype Corsiva"/>
              <a:cs typeface="Monotype Corsiva"/>
            </a:endParaRPr>
          </a:p>
          <a:p>
            <a:pPr marL="92075" marR="227329">
              <a:lnSpc>
                <a:spcPct val="100000"/>
              </a:lnSpc>
              <a:buFont typeface="Monotype Corsiva"/>
              <a:buChar char="•"/>
              <a:tabLst>
                <a:tab pos="383540" algn="l"/>
              </a:tabLst>
            </a:pPr>
            <a:r>
              <a:rPr sz="2800" b="1" i="1" spc="-5" dirty="0">
                <a:solidFill>
                  <a:srgbClr val="04607A"/>
                </a:solidFill>
                <a:latin typeface="Monotype Corsiva"/>
                <a:cs typeface="Monotype Corsiva"/>
              </a:rPr>
              <a:t>Own </a:t>
            </a:r>
            <a:r>
              <a:rPr sz="2800" b="1" i="1" dirty="0">
                <a:solidFill>
                  <a:srgbClr val="04607A"/>
                </a:solidFill>
                <a:latin typeface="Monotype Corsiva"/>
                <a:cs typeface="Monotype Corsiva"/>
              </a:rPr>
              <a:t>Distribution  Agency </a:t>
            </a:r>
            <a:endParaRPr lang="en-US" sz="2800" b="1" i="1" spc="-5" dirty="0" smtClean="0">
              <a:solidFill>
                <a:srgbClr val="04607A"/>
              </a:solidFill>
              <a:latin typeface="Monotype Corsiva"/>
              <a:cs typeface="Monotype Corsiva"/>
            </a:endParaRPr>
          </a:p>
          <a:p>
            <a:pPr marL="92075" marR="227329">
              <a:lnSpc>
                <a:spcPct val="100000"/>
              </a:lnSpc>
              <a:buFont typeface="Monotype Corsiva"/>
              <a:buChar char="•"/>
              <a:tabLst>
                <a:tab pos="383540" algn="l"/>
              </a:tabLst>
            </a:pPr>
            <a:r>
              <a:rPr lang="en-US" sz="2800" b="1" i="1" dirty="0" smtClean="0">
                <a:solidFill>
                  <a:srgbClr val="04607A"/>
                </a:solidFill>
                <a:latin typeface="Monotype Corsiva"/>
                <a:cs typeface="Monotype Corsiva"/>
              </a:rPr>
              <a:t>Medical store </a:t>
            </a:r>
            <a:endParaRPr sz="2800" dirty="0">
              <a:latin typeface="Monotype Corsiva"/>
              <a:cs typeface="Monotype Corsiva"/>
            </a:endParaRPr>
          </a:p>
        </p:txBody>
      </p:sp>
      <p:sp>
        <p:nvSpPr>
          <p:cNvPr id="8" name="object 8"/>
          <p:cNvSpPr/>
          <p:nvPr/>
        </p:nvSpPr>
        <p:spPr>
          <a:xfrm>
            <a:off x="6705600" y="457200"/>
            <a:ext cx="1447800" cy="990600"/>
          </a:xfrm>
          <a:custGeom>
            <a:avLst/>
            <a:gdLst/>
            <a:ahLst/>
            <a:cxnLst/>
            <a:rect l="l" t="t" r="r" b="b"/>
            <a:pathLst>
              <a:path w="1447800" h="990600">
                <a:moveTo>
                  <a:pt x="1447800" y="693674"/>
                </a:moveTo>
                <a:lnTo>
                  <a:pt x="632841" y="693674"/>
                </a:lnTo>
                <a:lnTo>
                  <a:pt x="1040383" y="990600"/>
                </a:lnTo>
                <a:lnTo>
                  <a:pt x="1447800" y="693674"/>
                </a:lnTo>
                <a:close/>
              </a:path>
              <a:path w="1447800" h="990600">
                <a:moveTo>
                  <a:pt x="632841" y="0"/>
                </a:moveTo>
                <a:lnTo>
                  <a:pt x="0" y="0"/>
                </a:lnTo>
                <a:lnTo>
                  <a:pt x="0" y="296925"/>
                </a:lnTo>
                <a:lnTo>
                  <a:pt x="632841" y="296925"/>
                </a:lnTo>
                <a:lnTo>
                  <a:pt x="672185" y="302470"/>
                </a:lnTo>
                <a:lnTo>
                  <a:pt x="708828" y="318373"/>
                </a:lnTo>
                <a:lnTo>
                  <a:pt x="741986" y="343538"/>
                </a:lnTo>
                <a:lnTo>
                  <a:pt x="770874" y="376872"/>
                </a:lnTo>
                <a:lnTo>
                  <a:pt x="794707" y="417278"/>
                </a:lnTo>
                <a:lnTo>
                  <a:pt x="812702" y="463661"/>
                </a:lnTo>
                <a:lnTo>
                  <a:pt x="824074" y="514925"/>
                </a:lnTo>
                <a:lnTo>
                  <a:pt x="828040" y="569976"/>
                </a:lnTo>
                <a:lnTo>
                  <a:pt x="828040" y="693674"/>
                </a:lnTo>
                <a:lnTo>
                  <a:pt x="1252601" y="693674"/>
                </a:lnTo>
                <a:lnTo>
                  <a:pt x="1252601" y="569976"/>
                </a:lnTo>
                <a:lnTo>
                  <a:pt x="1250546" y="523223"/>
                </a:lnTo>
                <a:lnTo>
                  <a:pt x="1244488" y="477512"/>
                </a:lnTo>
                <a:lnTo>
                  <a:pt x="1234588" y="432989"/>
                </a:lnTo>
                <a:lnTo>
                  <a:pt x="1221003" y="389802"/>
                </a:lnTo>
                <a:lnTo>
                  <a:pt x="1203894" y="348097"/>
                </a:lnTo>
                <a:lnTo>
                  <a:pt x="1183420" y="308019"/>
                </a:lnTo>
                <a:lnTo>
                  <a:pt x="1159742" y="269717"/>
                </a:lnTo>
                <a:lnTo>
                  <a:pt x="1133017" y="233336"/>
                </a:lnTo>
                <a:lnTo>
                  <a:pt x="1103407" y="199023"/>
                </a:lnTo>
                <a:lnTo>
                  <a:pt x="1071070" y="166925"/>
                </a:lnTo>
                <a:lnTo>
                  <a:pt x="1036166" y="137188"/>
                </a:lnTo>
                <a:lnTo>
                  <a:pt x="998855" y="109959"/>
                </a:lnTo>
                <a:lnTo>
                  <a:pt x="959295" y="85385"/>
                </a:lnTo>
                <a:lnTo>
                  <a:pt x="917648" y="63611"/>
                </a:lnTo>
                <a:lnTo>
                  <a:pt x="874071" y="44785"/>
                </a:lnTo>
                <a:lnTo>
                  <a:pt x="828725" y="29053"/>
                </a:lnTo>
                <a:lnTo>
                  <a:pt x="781770" y="16562"/>
                </a:lnTo>
                <a:lnTo>
                  <a:pt x="733364" y="7458"/>
                </a:lnTo>
                <a:lnTo>
                  <a:pt x="683668" y="1889"/>
                </a:lnTo>
                <a:lnTo>
                  <a:pt x="632841" y="0"/>
                </a:lnTo>
                <a:close/>
              </a:path>
            </a:pathLst>
          </a:custGeom>
          <a:solidFill>
            <a:srgbClr val="0E6EC5"/>
          </a:solidFill>
        </p:spPr>
        <p:txBody>
          <a:bodyPr wrap="square" lIns="0" tIns="0" rIns="0" bIns="0" rtlCol="0"/>
          <a:lstStyle/>
          <a:p>
            <a:endParaRPr/>
          </a:p>
        </p:txBody>
      </p:sp>
      <p:sp>
        <p:nvSpPr>
          <p:cNvPr id="9" name="object 9"/>
          <p:cNvSpPr/>
          <p:nvPr/>
        </p:nvSpPr>
        <p:spPr>
          <a:xfrm>
            <a:off x="6705600" y="457200"/>
            <a:ext cx="1447800" cy="990600"/>
          </a:xfrm>
          <a:custGeom>
            <a:avLst/>
            <a:gdLst/>
            <a:ahLst/>
            <a:cxnLst/>
            <a:rect l="l" t="t" r="r" b="b"/>
            <a:pathLst>
              <a:path w="1447800" h="990600">
                <a:moveTo>
                  <a:pt x="1040383" y="990600"/>
                </a:moveTo>
                <a:lnTo>
                  <a:pt x="1447800" y="693674"/>
                </a:lnTo>
                <a:lnTo>
                  <a:pt x="1252601" y="693674"/>
                </a:lnTo>
                <a:lnTo>
                  <a:pt x="1252601" y="569976"/>
                </a:lnTo>
                <a:lnTo>
                  <a:pt x="1250546" y="523223"/>
                </a:lnTo>
                <a:lnTo>
                  <a:pt x="1244488" y="477512"/>
                </a:lnTo>
                <a:lnTo>
                  <a:pt x="1234588" y="432989"/>
                </a:lnTo>
                <a:lnTo>
                  <a:pt x="1221003" y="389802"/>
                </a:lnTo>
                <a:lnTo>
                  <a:pt x="1203894" y="348097"/>
                </a:lnTo>
                <a:lnTo>
                  <a:pt x="1183420" y="308019"/>
                </a:lnTo>
                <a:lnTo>
                  <a:pt x="1159742" y="269717"/>
                </a:lnTo>
                <a:lnTo>
                  <a:pt x="1133017" y="233336"/>
                </a:lnTo>
                <a:lnTo>
                  <a:pt x="1103407" y="199023"/>
                </a:lnTo>
                <a:lnTo>
                  <a:pt x="1071070" y="166925"/>
                </a:lnTo>
                <a:lnTo>
                  <a:pt x="1036166" y="137188"/>
                </a:lnTo>
                <a:lnTo>
                  <a:pt x="998855" y="109959"/>
                </a:lnTo>
                <a:lnTo>
                  <a:pt x="959295" y="85385"/>
                </a:lnTo>
                <a:lnTo>
                  <a:pt x="917648" y="63611"/>
                </a:lnTo>
                <a:lnTo>
                  <a:pt x="874071" y="44785"/>
                </a:lnTo>
                <a:lnTo>
                  <a:pt x="828725" y="29053"/>
                </a:lnTo>
                <a:lnTo>
                  <a:pt x="781770" y="16562"/>
                </a:lnTo>
                <a:lnTo>
                  <a:pt x="733364" y="7458"/>
                </a:lnTo>
                <a:lnTo>
                  <a:pt x="683668" y="1889"/>
                </a:lnTo>
                <a:lnTo>
                  <a:pt x="632841" y="0"/>
                </a:lnTo>
                <a:lnTo>
                  <a:pt x="0" y="0"/>
                </a:lnTo>
                <a:lnTo>
                  <a:pt x="0" y="296925"/>
                </a:lnTo>
                <a:lnTo>
                  <a:pt x="632841" y="296925"/>
                </a:lnTo>
                <a:lnTo>
                  <a:pt x="672185" y="302470"/>
                </a:lnTo>
                <a:lnTo>
                  <a:pt x="708828" y="318373"/>
                </a:lnTo>
                <a:lnTo>
                  <a:pt x="741986" y="343538"/>
                </a:lnTo>
                <a:lnTo>
                  <a:pt x="770874" y="376872"/>
                </a:lnTo>
                <a:lnTo>
                  <a:pt x="794707" y="417278"/>
                </a:lnTo>
                <a:lnTo>
                  <a:pt x="812702" y="463661"/>
                </a:lnTo>
                <a:lnTo>
                  <a:pt x="824074" y="514925"/>
                </a:lnTo>
                <a:lnTo>
                  <a:pt x="828040" y="569976"/>
                </a:lnTo>
                <a:lnTo>
                  <a:pt x="828040" y="693674"/>
                </a:lnTo>
                <a:lnTo>
                  <a:pt x="632841" y="693674"/>
                </a:lnTo>
                <a:lnTo>
                  <a:pt x="1040383" y="990600"/>
                </a:lnTo>
                <a:close/>
              </a:path>
            </a:pathLst>
          </a:custGeom>
          <a:ln w="9144">
            <a:solidFill>
              <a:srgbClr val="000000"/>
            </a:solidFill>
          </a:ln>
        </p:spPr>
        <p:txBody>
          <a:bodyPr wrap="square" lIns="0" tIns="0" rIns="0" bIns="0" rtlCol="0"/>
          <a:lstStyle/>
          <a:p>
            <a:endParaRPr/>
          </a:p>
        </p:txBody>
      </p:sp>
      <p:sp>
        <p:nvSpPr>
          <p:cNvPr id="10" name="object 10"/>
          <p:cNvSpPr/>
          <p:nvPr/>
        </p:nvSpPr>
        <p:spPr>
          <a:xfrm>
            <a:off x="1295400" y="533400"/>
            <a:ext cx="1371600" cy="990600"/>
          </a:xfrm>
          <a:custGeom>
            <a:avLst/>
            <a:gdLst/>
            <a:ahLst/>
            <a:cxnLst/>
            <a:rect l="l" t="t" r="r" b="b"/>
            <a:pathLst>
              <a:path w="1371600" h="990600">
                <a:moveTo>
                  <a:pt x="772032" y="693674"/>
                </a:moveTo>
                <a:lnTo>
                  <a:pt x="0" y="693674"/>
                </a:lnTo>
                <a:lnTo>
                  <a:pt x="385952" y="990600"/>
                </a:lnTo>
                <a:lnTo>
                  <a:pt x="772032" y="693674"/>
                </a:lnTo>
                <a:close/>
              </a:path>
              <a:path w="1371600" h="990600">
                <a:moveTo>
                  <a:pt x="1371600" y="0"/>
                </a:moveTo>
                <a:lnTo>
                  <a:pt x="772032" y="0"/>
                </a:lnTo>
                <a:lnTo>
                  <a:pt x="723883" y="1889"/>
                </a:lnTo>
                <a:lnTo>
                  <a:pt x="676805" y="7458"/>
                </a:lnTo>
                <a:lnTo>
                  <a:pt x="630949" y="16562"/>
                </a:lnTo>
                <a:lnTo>
                  <a:pt x="586467" y="29053"/>
                </a:lnTo>
                <a:lnTo>
                  <a:pt x="543510" y="44785"/>
                </a:lnTo>
                <a:lnTo>
                  <a:pt x="502228" y="63611"/>
                </a:lnTo>
                <a:lnTo>
                  <a:pt x="462774" y="85385"/>
                </a:lnTo>
                <a:lnTo>
                  <a:pt x="425298" y="109959"/>
                </a:lnTo>
                <a:lnTo>
                  <a:pt x="389951" y="137188"/>
                </a:lnTo>
                <a:lnTo>
                  <a:pt x="356885" y="166925"/>
                </a:lnTo>
                <a:lnTo>
                  <a:pt x="326251" y="199023"/>
                </a:lnTo>
                <a:lnTo>
                  <a:pt x="298200" y="233336"/>
                </a:lnTo>
                <a:lnTo>
                  <a:pt x="272882" y="269717"/>
                </a:lnTo>
                <a:lnTo>
                  <a:pt x="250450" y="308019"/>
                </a:lnTo>
                <a:lnTo>
                  <a:pt x="231054" y="348097"/>
                </a:lnTo>
                <a:lnTo>
                  <a:pt x="214846" y="389802"/>
                </a:lnTo>
                <a:lnTo>
                  <a:pt x="201976" y="432989"/>
                </a:lnTo>
                <a:lnTo>
                  <a:pt x="192597" y="477512"/>
                </a:lnTo>
                <a:lnTo>
                  <a:pt x="186858" y="523223"/>
                </a:lnTo>
                <a:lnTo>
                  <a:pt x="184912" y="569976"/>
                </a:lnTo>
                <a:lnTo>
                  <a:pt x="184912" y="693674"/>
                </a:lnTo>
                <a:lnTo>
                  <a:pt x="587120" y="693674"/>
                </a:lnTo>
                <a:lnTo>
                  <a:pt x="587120" y="569976"/>
                </a:lnTo>
                <a:lnTo>
                  <a:pt x="590878" y="514925"/>
                </a:lnTo>
                <a:lnTo>
                  <a:pt x="601654" y="463661"/>
                </a:lnTo>
                <a:lnTo>
                  <a:pt x="618705" y="417278"/>
                </a:lnTo>
                <a:lnTo>
                  <a:pt x="641286" y="376872"/>
                </a:lnTo>
                <a:lnTo>
                  <a:pt x="668654" y="343538"/>
                </a:lnTo>
                <a:lnTo>
                  <a:pt x="700063" y="318373"/>
                </a:lnTo>
                <a:lnTo>
                  <a:pt x="734771" y="302470"/>
                </a:lnTo>
                <a:lnTo>
                  <a:pt x="772032" y="296925"/>
                </a:lnTo>
                <a:lnTo>
                  <a:pt x="1371600" y="296925"/>
                </a:lnTo>
                <a:lnTo>
                  <a:pt x="1371600" y="0"/>
                </a:lnTo>
                <a:close/>
              </a:path>
            </a:pathLst>
          </a:custGeom>
          <a:solidFill>
            <a:srgbClr val="0E6EC5"/>
          </a:solidFill>
        </p:spPr>
        <p:txBody>
          <a:bodyPr wrap="square" lIns="0" tIns="0" rIns="0" bIns="0" rtlCol="0"/>
          <a:lstStyle/>
          <a:p>
            <a:endParaRPr/>
          </a:p>
        </p:txBody>
      </p:sp>
      <p:sp>
        <p:nvSpPr>
          <p:cNvPr id="11" name="object 11"/>
          <p:cNvSpPr/>
          <p:nvPr/>
        </p:nvSpPr>
        <p:spPr>
          <a:xfrm>
            <a:off x="1295400" y="533400"/>
            <a:ext cx="1371600" cy="990600"/>
          </a:xfrm>
          <a:custGeom>
            <a:avLst/>
            <a:gdLst/>
            <a:ahLst/>
            <a:cxnLst/>
            <a:rect l="l" t="t" r="r" b="b"/>
            <a:pathLst>
              <a:path w="1371600" h="990600">
                <a:moveTo>
                  <a:pt x="385952" y="990600"/>
                </a:moveTo>
                <a:lnTo>
                  <a:pt x="0" y="693674"/>
                </a:lnTo>
                <a:lnTo>
                  <a:pt x="184912" y="693674"/>
                </a:lnTo>
                <a:lnTo>
                  <a:pt x="184912" y="569976"/>
                </a:lnTo>
                <a:lnTo>
                  <a:pt x="186858" y="523223"/>
                </a:lnTo>
                <a:lnTo>
                  <a:pt x="192597" y="477512"/>
                </a:lnTo>
                <a:lnTo>
                  <a:pt x="201976" y="432989"/>
                </a:lnTo>
                <a:lnTo>
                  <a:pt x="214846" y="389802"/>
                </a:lnTo>
                <a:lnTo>
                  <a:pt x="231054" y="348097"/>
                </a:lnTo>
                <a:lnTo>
                  <a:pt x="250450" y="308019"/>
                </a:lnTo>
                <a:lnTo>
                  <a:pt x="272882" y="269717"/>
                </a:lnTo>
                <a:lnTo>
                  <a:pt x="298200" y="233336"/>
                </a:lnTo>
                <a:lnTo>
                  <a:pt x="326251" y="199023"/>
                </a:lnTo>
                <a:lnTo>
                  <a:pt x="356885" y="166925"/>
                </a:lnTo>
                <a:lnTo>
                  <a:pt x="389951" y="137188"/>
                </a:lnTo>
                <a:lnTo>
                  <a:pt x="425298" y="109959"/>
                </a:lnTo>
                <a:lnTo>
                  <a:pt x="462774" y="85385"/>
                </a:lnTo>
                <a:lnTo>
                  <a:pt x="502228" y="63611"/>
                </a:lnTo>
                <a:lnTo>
                  <a:pt x="543510" y="44785"/>
                </a:lnTo>
                <a:lnTo>
                  <a:pt x="586467" y="29053"/>
                </a:lnTo>
                <a:lnTo>
                  <a:pt x="630949" y="16562"/>
                </a:lnTo>
                <a:lnTo>
                  <a:pt x="676805" y="7458"/>
                </a:lnTo>
                <a:lnTo>
                  <a:pt x="723883" y="1889"/>
                </a:lnTo>
                <a:lnTo>
                  <a:pt x="772032" y="0"/>
                </a:lnTo>
                <a:lnTo>
                  <a:pt x="1371600" y="0"/>
                </a:lnTo>
                <a:lnTo>
                  <a:pt x="1371600" y="296925"/>
                </a:lnTo>
                <a:lnTo>
                  <a:pt x="772032" y="296925"/>
                </a:lnTo>
                <a:lnTo>
                  <a:pt x="734771" y="302470"/>
                </a:lnTo>
                <a:lnTo>
                  <a:pt x="700063" y="318373"/>
                </a:lnTo>
                <a:lnTo>
                  <a:pt x="668654" y="343538"/>
                </a:lnTo>
                <a:lnTo>
                  <a:pt x="641286" y="376872"/>
                </a:lnTo>
                <a:lnTo>
                  <a:pt x="618705" y="417278"/>
                </a:lnTo>
                <a:lnTo>
                  <a:pt x="601654" y="463661"/>
                </a:lnTo>
                <a:lnTo>
                  <a:pt x="590878" y="514925"/>
                </a:lnTo>
                <a:lnTo>
                  <a:pt x="587120" y="569976"/>
                </a:lnTo>
                <a:lnTo>
                  <a:pt x="587120" y="693674"/>
                </a:lnTo>
                <a:lnTo>
                  <a:pt x="772032" y="693674"/>
                </a:lnTo>
                <a:lnTo>
                  <a:pt x="385952" y="99060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986864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72245" y="6568367"/>
            <a:ext cx="113664" cy="153035"/>
          </a:xfrm>
          <a:prstGeom prst="rect">
            <a:avLst/>
          </a:prstGeom>
        </p:spPr>
        <p:txBody>
          <a:bodyPr vert="horz" wrap="square" lIns="0" tIns="0" rIns="0" bIns="0" rtlCol="0">
            <a:spAutoFit/>
          </a:bodyPr>
          <a:lstStyle/>
          <a:p>
            <a:pPr>
              <a:lnSpc>
                <a:spcPts val="1145"/>
              </a:lnSpc>
            </a:pPr>
            <a:r>
              <a:rPr sz="1200" spc="-20" dirty="0">
                <a:solidFill>
                  <a:srgbClr val="045C75"/>
                </a:solidFill>
                <a:latin typeface="Constantia"/>
                <a:cs typeface="Constantia"/>
              </a:rPr>
              <a:t>13</a:t>
            </a:r>
            <a:endParaRPr sz="1200">
              <a:latin typeface="Constantia"/>
              <a:cs typeface="Constantia"/>
            </a:endParaRPr>
          </a:p>
        </p:txBody>
      </p:sp>
      <p:sp>
        <p:nvSpPr>
          <p:cNvPr id="3" name="object 3"/>
          <p:cNvSpPr/>
          <p:nvPr/>
        </p:nvSpPr>
        <p:spPr>
          <a:xfrm>
            <a:off x="5181600" y="533400"/>
            <a:ext cx="3962399" cy="304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160519"/>
            <a:ext cx="3962400" cy="269747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679194" y="3569970"/>
            <a:ext cx="5078095"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INDUSTRIAL</a:t>
            </a:r>
            <a:r>
              <a:rPr sz="3200" b="1" spc="-229" dirty="0">
                <a:latin typeface="Times New Roman"/>
                <a:cs typeface="Times New Roman"/>
              </a:rPr>
              <a:t> </a:t>
            </a:r>
            <a:r>
              <a:rPr sz="3200" b="1" dirty="0">
                <a:latin typeface="Times New Roman"/>
                <a:cs typeface="Times New Roman"/>
              </a:rPr>
              <a:t>PHARMACY</a:t>
            </a:r>
            <a:endParaRPr sz="3200">
              <a:latin typeface="Times New Roman"/>
              <a:cs typeface="Times New Roman"/>
            </a:endParaRPr>
          </a:p>
        </p:txBody>
      </p:sp>
      <p:sp>
        <p:nvSpPr>
          <p:cNvPr id="6" name="object 6"/>
          <p:cNvSpPr/>
          <p:nvPr/>
        </p:nvSpPr>
        <p:spPr>
          <a:xfrm>
            <a:off x="5105400" y="4152899"/>
            <a:ext cx="4038600" cy="27050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33400"/>
            <a:ext cx="3962400" cy="30480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8105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42912" y="1920938"/>
          <a:ext cx="8239125" cy="4907851"/>
        </p:xfrm>
        <a:graphic>
          <a:graphicData uri="http://schemas.openxmlformats.org/drawingml/2006/table">
            <a:tbl>
              <a:tblPr firstRow="1" bandRow="1">
                <a:tableStyleId>{2D5ABB26-0587-4C30-8999-92F81FD0307C}</a:tableStyleId>
              </a:tblPr>
              <a:tblGrid>
                <a:gridCol w="2743200"/>
                <a:gridCol w="2743200"/>
                <a:gridCol w="2752725"/>
              </a:tblGrid>
              <a:tr h="655574">
                <a:tc>
                  <a:txBody>
                    <a:bodyPr/>
                    <a:lstStyle/>
                    <a:p>
                      <a:pPr marL="91440">
                        <a:lnSpc>
                          <a:spcPct val="100000"/>
                        </a:lnSpc>
                        <a:spcBef>
                          <a:spcPts val="160"/>
                        </a:spcBef>
                      </a:pPr>
                      <a:r>
                        <a:rPr sz="3200" b="1" dirty="0">
                          <a:solidFill>
                            <a:srgbClr val="FF0000"/>
                          </a:solidFill>
                          <a:latin typeface="Constantia"/>
                          <a:cs typeface="Constantia"/>
                        </a:rPr>
                        <a:t>R &amp;</a:t>
                      </a:r>
                      <a:r>
                        <a:rPr sz="3200" b="1" spc="-25" dirty="0">
                          <a:solidFill>
                            <a:srgbClr val="FF0000"/>
                          </a:solidFill>
                          <a:latin typeface="Constantia"/>
                          <a:cs typeface="Constantia"/>
                        </a:rPr>
                        <a:t> </a:t>
                      </a:r>
                      <a:r>
                        <a:rPr sz="3200" b="1" dirty="0">
                          <a:solidFill>
                            <a:srgbClr val="FF0000"/>
                          </a:solidFill>
                          <a:latin typeface="Constantia"/>
                          <a:cs typeface="Constantia"/>
                        </a:rPr>
                        <a:t>D</a:t>
                      </a:r>
                      <a:endParaRPr sz="3200">
                        <a:latin typeface="Constantia"/>
                        <a:cs typeface="Constantia"/>
                      </a:endParaRPr>
                    </a:p>
                  </a:txBody>
                  <a:tcPr marL="0" marR="0" marT="2032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2075">
                        <a:lnSpc>
                          <a:spcPct val="100000"/>
                        </a:lnSpc>
                        <a:spcBef>
                          <a:spcPts val="160"/>
                        </a:spcBef>
                      </a:pPr>
                      <a:r>
                        <a:rPr sz="3200" b="1" spc="-5" dirty="0">
                          <a:solidFill>
                            <a:srgbClr val="FF0000"/>
                          </a:solidFill>
                          <a:latin typeface="Constantia"/>
                          <a:cs typeface="Constantia"/>
                        </a:rPr>
                        <a:t>Production</a:t>
                      </a:r>
                      <a:endParaRPr sz="3200">
                        <a:latin typeface="Constantia"/>
                        <a:cs typeface="Constantia"/>
                      </a:endParaRPr>
                    </a:p>
                  </a:txBody>
                  <a:tcPr marL="0" marR="0" marT="2032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2075" marR="3175">
                        <a:lnSpc>
                          <a:spcPct val="100000"/>
                        </a:lnSpc>
                        <a:spcBef>
                          <a:spcPts val="160"/>
                        </a:spcBef>
                      </a:pPr>
                      <a:r>
                        <a:rPr sz="3200" b="1" spc="-15" dirty="0">
                          <a:solidFill>
                            <a:srgbClr val="FF0000"/>
                          </a:solidFill>
                          <a:latin typeface="Constantia"/>
                          <a:cs typeface="Constantia"/>
                        </a:rPr>
                        <a:t>Marketing</a:t>
                      </a:r>
                      <a:endParaRPr sz="3200">
                        <a:latin typeface="Constantia"/>
                        <a:cs typeface="Constantia"/>
                      </a:endParaRPr>
                    </a:p>
                  </a:txBody>
                  <a:tcPr marL="0" marR="0" marT="2032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442975">
                <a:tc>
                  <a:txBody>
                    <a:bodyPr/>
                    <a:lstStyle/>
                    <a:p>
                      <a:pPr marL="91440">
                        <a:lnSpc>
                          <a:spcPct val="100000"/>
                        </a:lnSpc>
                        <a:spcBef>
                          <a:spcPts val="229"/>
                        </a:spcBef>
                      </a:pPr>
                      <a:r>
                        <a:rPr sz="2200" spc="-10" dirty="0">
                          <a:latin typeface="Constantia"/>
                          <a:cs typeface="Constantia"/>
                        </a:rPr>
                        <a:t>Formulation</a:t>
                      </a:r>
                      <a:endParaRPr sz="2200">
                        <a:latin typeface="Constantia"/>
                        <a:cs typeface="Constantia"/>
                      </a:endParaRPr>
                    </a:p>
                  </a:txBody>
                  <a:tcPr marL="0" marR="0" marT="2920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29"/>
                        </a:spcBef>
                      </a:pPr>
                      <a:r>
                        <a:rPr sz="2200" spc="-30" dirty="0">
                          <a:latin typeface="Constantia"/>
                          <a:cs typeface="Constantia"/>
                        </a:rPr>
                        <a:t>Tablet</a:t>
                      </a:r>
                      <a:endParaRPr sz="2200">
                        <a:latin typeface="Constantia"/>
                        <a:cs typeface="Constantia"/>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3175">
                        <a:lnSpc>
                          <a:spcPct val="100000"/>
                        </a:lnSpc>
                        <a:spcBef>
                          <a:spcPts val="229"/>
                        </a:spcBef>
                      </a:pPr>
                      <a:r>
                        <a:rPr sz="2200" spc="-5" dirty="0">
                          <a:latin typeface="Constantia"/>
                          <a:cs typeface="Constantia"/>
                        </a:rPr>
                        <a:t>Sales</a:t>
                      </a:r>
                      <a:r>
                        <a:rPr sz="2200" spc="-60" dirty="0">
                          <a:latin typeface="Constantia"/>
                          <a:cs typeface="Constantia"/>
                        </a:rPr>
                        <a:t> </a:t>
                      </a:r>
                      <a:r>
                        <a:rPr sz="2200" spc="-10" dirty="0">
                          <a:latin typeface="Constantia"/>
                          <a:cs typeface="Constantia"/>
                        </a:rPr>
                        <a:t>Promotion</a:t>
                      </a:r>
                      <a:endParaRPr sz="2200">
                        <a:latin typeface="Constantia"/>
                        <a:cs typeface="Constantia"/>
                      </a:endParaRPr>
                    </a:p>
                  </a:txBody>
                  <a:tcPr marL="0" marR="0" marT="29209"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26720">
                <a:tc>
                  <a:txBody>
                    <a:bodyPr/>
                    <a:lstStyle/>
                    <a:p>
                      <a:pPr marL="91440">
                        <a:lnSpc>
                          <a:spcPct val="100000"/>
                        </a:lnSpc>
                        <a:spcBef>
                          <a:spcPts val="225"/>
                        </a:spcBef>
                      </a:pPr>
                      <a:r>
                        <a:rPr sz="2200" spc="-10" dirty="0">
                          <a:latin typeface="Constantia"/>
                          <a:cs typeface="Constantia"/>
                        </a:rPr>
                        <a:t>Quality</a:t>
                      </a:r>
                      <a:r>
                        <a:rPr sz="2200" spc="-80" dirty="0">
                          <a:latin typeface="Constantia"/>
                          <a:cs typeface="Constantia"/>
                        </a:rPr>
                        <a:t> </a:t>
                      </a:r>
                      <a:r>
                        <a:rPr sz="2200" spc="-20" dirty="0">
                          <a:latin typeface="Constantia"/>
                          <a:cs typeface="Constantia"/>
                        </a:rPr>
                        <a:t>Assurance</a:t>
                      </a:r>
                      <a:endParaRPr sz="2200">
                        <a:latin typeface="Constantia"/>
                        <a:cs typeface="Constantia"/>
                      </a:endParaRPr>
                    </a:p>
                  </a:txBody>
                  <a:tcPr marL="0" marR="0" marT="2857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25"/>
                        </a:spcBef>
                      </a:pPr>
                      <a:r>
                        <a:rPr sz="2200" spc="-10" dirty="0">
                          <a:latin typeface="Constantia"/>
                          <a:cs typeface="Constantia"/>
                        </a:rPr>
                        <a:t>Capsule</a:t>
                      </a:r>
                      <a:endParaRPr sz="2200">
                        <a:latin typeface="Constantia"/>
                        <a:cs typeface="Constantia"/>
                      </a:endParaRPr>
                    </a:p>
                  </a:txBody>
                  <a:tcPr marL="0" marR="0" marT="28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3175">
                        <a:lnSpc>
                          <a:spcPct val="100000"/>
                        </a:lnSpc>
                        <a:spcBef>
                          <a:spcPts val="225"/>
                        </a:spcBef>
                      </a:pPr>
                      <a:r>
                        <a:rPr sz="2200" spc="-5" dirty="0">
                          <a:latin typeface="Constantia"/>
                          <a:cs typeface="Constantia"/>
                        </a:rPr>
                        <a:t>Sales</a:t>
                      </a:r>
                      <a:r>
                        <a:rPr sz="2200" spc="-100" dirty="0">
                          <a:latin typeface="Constantia"/>
                          <a:cs typeface="Constantia"/>
                        </a:rPr>
                        <a:t> </a:t>
                      </a:r>
                      <a:r>
                        <a:rPr sz="2200" spc="-20" dirty="0">
                          <a:latin typeface="Constantia"/>
                          <a:cs typeface="Constantia"/>
                        </a:rPr>
                        <a:t>executive</a:t>
                      </a:r>
                      <a:endParaRPr sz="2200">
                        <a:latin typeface="Constantia"/>
                        <a:cs typeface="Constantia"/>
                      </a:endParaRPr>
                    </a:p>
                  </a:txBody>
                  <a:tcPr marL="0" marR="0" marT="285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761999">
                <a:tc>
                  <a:txBody>
                    <a:bodyPr/>
                    <a:lstStyle/>
                    <a:p>
                      <a:pPr marL="91440">
                        <a:lnSpc>
                          <a:spcPct val="100000"/>
                        </a:lnSpc>
                        <a:spcBef>
                          <a:spcPts val="229"/>
                        </a:spcBef>
                      </a:pPr>
                      <a:r>
                        <a:rPr sz="2200" spc="-10" dirty="0">
                          <a:latin typeface="Constantia"/>
                          <a:cs typeface="Constantia"/>
                        </a:rPr>
                        <a:t>Quality</a:t>
                      </a:r>
                      <a:r>
                        <a:rPr sz="2200" spc="-55" dirty="0">
                          <a:latin typeface="Constantia"/>
                          <a:cs typeface="Constantia"/>
                        </a:rPr>
                        <a:t> </a:t>
                      </a:r>
                      <a:r>
                        <a:rPr sz="2200" spc="-15" dirty="0">
                          <a:latin typeface="Constantia"/>
                          <a:cs typeface="Constantia"/>
                        </a:rPr>
                        <a:t>Control</a:t>
                      </a:r>
                      <a:endParaRPr sz="2200">
                        <a:latin typeface="Constantia"/>
                        <a:cs typeface="Constantia"/>
                      </a:endParaRPr>
                    </a:p>
                  </a:txBody>
                  <a:tcPr marL="0" marR="0" marT="2920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29"/>
                        </a:spcBef>
                      </a:pPr>
                      <a:r>
                        <a:rPr sz="2200" spc="-5" dirty="0">
                          <a:latin typeface="Constantia"/>
                          <a:cs typeface="Constantia"/>
                        </a:rPr>
                        <a:t>Injection</a:t>
                      </a:r>
                      <a:endParaRPr sz="2200">
                        <a:latin typeface="Constantia"/>
                        <a:cs typeface="Constantia"/>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077595">
                        <a:lnSpc>
                          <a:spcPct val="100000"/>
                        </a:lnSpc>
                        <a:spcBef>
                          <a:spcPts val="229"/>
                        </a:spcBef>
                      </a:pPr>
                      <a:r>
                        <a:rPr sz="2200" spc="-10" dirty="0">
                          <a:latin typeface="Constantia"/>
                          <a:cs typeface="Constantia"/>
                        </a:rPr>
                        <a:t>Product  </a:t>
                      </a:r>
                      <a:r>
                        <a:rPr sz="2200" spc="-5" dirty="0">
                          <a:latin typeface="Constantia"/>
                          <a:cs typeface="Constantia"/>
                        </a:rPr>
                        <a:t>d</a:t>
                      </a:r>
                      <a:r>
                        <a:rPr sz="2200" dirty="0">
                          <a:latin typeface="Constantia"/>
                          <a:cs typeface="Constantia"/>
                        </a:rPr>
                        <a:t>e</a:t>
                      </a:r>
                      <a:r>
                        <a:rPr sz="2200" spc="-55" dirty="0">
                          <a:latin typeface="Constantia"/>
                          <a:cs typeface="Constantia"/>
                        </a:rPr>
                        <a:t>v</a:t>
                      </a:r>
                      <a:r>
                        <a:rPr sz="2200" dirty="0">
                          <a:latin typeface="Constantia"/>
                          <a:cs typeface="Constantia"/>
                        </a:rPr>
                        <a:t>elo</a:t>
                      </a:r>
                      <a:r>
                        <a:rPr sz="2200" spc="-10" dirty="0">
                          <a:latin typeface="Constantia"/>
                          <a:cs typeface="Constantia"/>
                        </a:rPr>
                        <a:t>p</a:t>
                      </a:r>
                      <a:r>
                        <a:rPr sz="2200" spc="-5" dirty="0">
                          <a:latin typeface="Constantia"/>
                          <a:cs typeface="Constantia"/>
                        </a:rPr>
                        <a:t>m</a:t>
                      </a:r>
                      <a:r>
                        <a:rPr sz="2200" spc="5" dirty="0">
                          <a:latin typeface="Constantia"/>
                          <a:cs typeface="Constantia"/>
                        </a:rPr>
                        <a:t>e</a:t>
                      </a:r>
                      <a:r>
                        <a:rPr sz="2200" spc="-5" dirty="0">
                          <a:latin typeface="Constantia"/>
                          <a:cs typeface="Constantia"/>
                        </a:rPr>
                        <a:t>nt</a:t>
                      </a:r>
                      <a:endParaRPr sz="2200">
                        <a:latin typeface="Constantia"/>
                        <a:cs typeface="Constantia"/>
                      </a:endParaRPr>
                    </a:p>
                  </a:txBody>
                  <a:tcPr marL="0" marR="0" marT="29209"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39674">
                <a:tc>
                  <a:txBody>
                    <a:bodyPr/>
                    <a:lstStyle/>
                    <a:p>
                      <a:pPr marL="91440">
                        <a:lnSpc>
                          <a:spcPct val="100000"/>
                        </a:lnSpc>
                        <a:spcBef>
                          <a:spcPts val="229"/>
                        </a:spcBef>
                      </a:pPr>
                      <a:r>
                        <a:rPr sz="2200" spc="-10" dirty="0">
                          <a:latin typeface="Constantia"/>
                          <a:cs typeface="Constantia"/>
                        </a:rPr>
                        <a:t>Bioanalytical</a:t>
                      </a:r>
                      <a:endParaRPr sz="2200">
                        <a:latin typeface="Constantia"/>
                        <a:cs typeface="Constantia"/>
                      </a:endParaRPr>
                    </a:p>
                  </a:txBody>
                  <a:tcPr marL="0" marR="0" marT="2920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29"/>
                        </a:spcBef>
                      </a:pPr>
                      <a:r>
                        <a:rPr sz="2200" spc="-10" dirty="0">
                          <a:latin typeface="Constantia"/>
                          <a:cs typeface="Constantia"/>
                        </a:rPr>
                        <a:t>Cosmetics</a:t>
                      </a:r>
                      <a:endParaRPr sz="2200">
                        <a:latin typeface="Constantia"/>
                        <a:cs typeface="Constantia"/>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3175">
                        <a:lnSpc>
                          <a:spcPct val="100000"/>
                        </a:lnSpc>
                        <a:spcBef>
                          <a:spcPts val="229"/>
                        </a:spcBef>
                      </a:pPr>
                      <a:r>
                        <a:rPr sz="2200" spc="-15" dirty="0">
                          <a:latin typeface="Constantia"/>
                          <a:cs typeface="Constantia"/>
                        </a:rPr>
                        <a:t>Manager</a:t>
                      </a:r>
                      <a:endParaRPr sz="2200">
                        <a:latin typeface="Constantia"/>
                        <a:cs typeface="Constantia"/>
                      </a:endParaRPr>
                    </a:p>
                  </a:txBody>
                  <a:tcPr marL="0" marR="0" marT="29209"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38150">
                <a:tc>
                  <a:txBody>
                    <a:bodyPr/>
                    <a:lstStyle/>
                    <a:p>
                      <a:pPr marL="91440">
                        <a:lnSpc>
                          <a:spcPct val="100000"/>
                        </a:lnSpc>
                        <a:spcBef>
                          <a:spcPts val="229"/>
                        </a:spcBef>
                      </a:pPr>
                      <a:r>
                        <a:rPr sz="2200" spc="-5" dirty="0">
                          <a:latin typeface="Constantia"/>
                          <a:cs typeface="Constantia"/>
                        </a:rPr>
                        <a:t>Biotechnology</a:t>
                      </a:r>
                      <a:endParaRPr sz="2200">
                        <a:latin typeface="Constantia"/>
                        <a:cs typeface="Constantia"/>
                      </a:endParaRPr>
                    </a:p>
                  </a:txBody>
                  <a:tcPr marL="0" marR="0" marT="2920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29"/>
                        </a:spcBef>
                      </a:pPr>
                      <a:r>
                        <a:rPr sz="2200" spc="-15" dirty="0">
                          <a:latin typeface="Constantia"/>
                          <a:cs typeface="Constantia"/>
                        </a:rPr>
                        <a:t>Nutraceuticals</a:t>
                      </a:r>
                      <a:endParaRPr sz="2200">
                        <a:latin typeface="Constantia"/>
                        <a:cs typeface="Constantia"/>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175">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26720">
                <a:tc>
                  <a:txBody>
                    <a:bodyPr/>
                    <a:lstStyle/>
                    <a:p>
                      <a:pPr marL="91440">
                        <a:lnSpc>
                          <a:spcPct val="100000"/>
                        </a:lnSpc>
                        <a:spcBef>
                          <a:spcPts val="229"/>
                        </a:spcBef>
                      </a:pPr>
                      <a:r>
                        <a:rPr sz="2200" spc="-5" dirty="0">
                          <a:latin typeface="Constantia"/>
                          <a:cs typeface="Constantia"/>
                        </a:rPr>
                        <a:t>Pharmacology</a:t>
                      </a:r>
                      <a:endParaRPr sz="2200">
                        <a:latin typeface="Constantia"/>
                        <a:cs typeface="Constantia"/>
                      </a:endParaRPr>
                    </a:p>
                  </a:txBody>
                  <a:tcPr marL="0" marR="0" marT="2920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175">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38150">
                <a:tc>
                  <a:txBody>
                    <a:bodyPr/>
                    <a:lstStyle/>
                    <a:p>
                      <a:pPr marL="91440">
                        <a:lnSpc>
                          <a:spcPct val="100000"/>
                        </a:lnSpc>
                        <a:spcBef>
                          <a:spcPts val="229"/>
                        </a:spcBef>
                      </a:pPr>
                      <a:r>
                        <a:rPr sz="2200" spc="-5" dirty="0">
                          <a:latin typeface="Constantia"/>
                          <a:cs typeface="Constantia"/>
                        </a:rPr>
                        <a:t>Drug</a:t>
                      </a:r>
                      <a:r>
                        <a:rPr sz="2200" spc="-15" dirty="0">
                          <a:latin typeface="Constantia"/>
                          <a:cs typeface="Constantia"/>
                        </a:rPr>
                        <a:t> Discovery</a:t>
                      </a:r>
                      <a:endParaRPr sz="2200">
                        <a:latin typeface="Constantia"/>
                        <a:cs typeface="Constantia"/>
                      </a:endParaRPr>
                    </a:p>
                  </a:txBody>
                  <a:tcPr marL="0" marR="0" marT="2920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175">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39737">
                <a:tc>
                  <a:txBody>
                    <a:bodyPr/>
                    <a:lstStyle/>
                    <a:p>
                      <a:pPr marL="91440">
                        <a:lnSpc>
                          <a:spcPct val="100000"/>
                        </a:lnSpc>
                        <a:spcBef>
                          <a:spcPts val="234"/>
                        </a:spcBef>
                      </a:pPr>
                      <a:r>
                        <a:rPr sz="2200" spc="-20" dirty="0">
                          <a:latin typeface="Constantia"/>
                          <a:cs typeface="Constantia"/>
                        </a:rPr>
                        <a:t>Technology</a:t>
                      </a:r>
                      <a:r>
                        <a:rPr sz="2200" spc="-125" dirty="0">
                          <a:latin typeface="Constantia"/>
                          <a:cs typeface="Constantia"/>
                        </a:rPr>
                        <a:t> </a:t>
                      </a:r>
                      <a:r>
                        <a:rPr sz="2200" spc="-25" dirty="0">
                          <a:latin typeface="Constantia"/>
                          <a:cs typeface="Constantia"/>
                        </a:rPr>
                        <a:t>Transfer</a:t>
                      </a:r>
                      <a:endParaRPr sz="2200">
                        <a:latin typeface="Constantia"/>
                        <a:cs typeface="Constantia"/>
                      </a:endParaRPr>
                    </a:p>
                  </a:txBody>
                  <a:tcPr marL="0" marR="0" marT="2984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175">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38152">
                <a:tc>
                  <a:txBody>
                    <a:bodyPr/>
                    <a:lstStyle/>
                    <a:p>
                      <a:pPr marL="91440">
                        <a:lnSpc>
                          <a:spcPct val="100000"/>
                        </a:lnSpc>
                        <a:spcBef>
                          <a:spcPts val="234"/>
                        </a:spcBef>
                      </a:pPr>
                      <a:r>
                        <a:rPr sz="2200" spc="-10" dirty="0">
                          <a:latin typeface="Constantia"/>
                          <a:cs typeface="Constantia"/>
                        </a:rPr>
                        <a:t>Regulatory</a:t>
                      </a:r>
                      <a:r>
                        <a:rPr sz="2200" spc="-135" dirty="0">
                          <a:latin typeface="Constantia"/>
                          <a:cs typeface="Constantia"/>
                        </a:rPr>
                        <a:t> </a:t>
                      </a:r>
                      <a:r>
                        <a:rPr sz="2200" spc="-5" dirty="0">
                          <a:latin typeface="Constantia"/>
                          <a:cs typeface="Constantia"/>
                        </a:rPr>
                        <a:t>division</a:t>
                      </a:r>
                      <a:endParaRPr sz="2200">
                        <a:latin typeface="Constantia"/>
                        <a:cs typeface="Constantia"/>
                      </a:endParaRPr>
                    </a:p>
                  </a:txBody>
                  <a:tcPr marL="0" marR="0" marT="29844"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r">
                        <a:lnSpc>
                          <a:spcPct val="100000"/>
                        </a:lnSpc>
                        <a:spcBef>
                          <a:spcPts val="990"/>
                        </a:spcBef>
                      </a:pPr>
                      <a:r>
                        <a:rPr sz="1200" spc="-5" dirty="0">
                          <a:solidFill>
                            <a:srgbClr val="045C75"/>
                          </a:solidFill>
                          <a:latin typeface="Constantia"/>
                          <a:cs typeface="Constantia"/>
                        </a:rPr>
                        <a:t>14</a:t>
                      </a:r>
                      <a:endParaRPr sz="1200">
                        <a:latin typeface="Constantia"/>
                        <a:cs typeface="Constantia"/>
                      </a:endParaRPr>
                    </a:p>
                  </a:txBody>
                  <a:tcPr marL="0" marR="0" marT="12573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
        <p:nvSpPr>
          <p:cNvPr id="3" name="object 3"/>
          <p:cNvSpPr/>
          <p:nvPr/>
        </p:nvSpPr>
        <p:spPr>
          <a:xfrm>
            <a:off x="2057400" y="528573"/>
            <a:ext cx="4953000" cy="1071880"/>
          </a:xfrm>
          <a:custGeom>
            <a:avLst/>
            <a:gdLst/>
            <a:ahLst/>
            <a:cxnLst/>
            <a:rect l="l" t="t" r="r" b="b"/>
            <a:pathLst>
              <a:path w="4953000" h="1071880">
                <a:moveTo>
                  <a:pt x="4953000" y="0"/>
                </a:moveTo>
                <a:lnTo>
                  <a:pt x="4947384" y="27834"/>
                </a:lnTo>
                <a:lnTo>
                  <a:pt x="4932076" y="50561"/>
                </a:lnTo>
                <a:lnTo>
                  <a:pt x="4909387" y="65883"/>
                </a:lnTo>
                <a:lnTo>
                  <a:pt x="4881626" y="71500"/>
                </a:lnTo>
                <a:lnTo>
                  <a:pt x="71374" y="71500"/>
                </a:lnTo>
                <a:lnTo>
                  <a:pt x="43612" y="77116"/>
                </a:lnTo>
                <a:lnTo>
                  <a:pt x="20923" y="92424"/>
                </a:lnTo>
                <a:lnTo>
                  <a:pt x="5615" y="115113"/>
                </a:lnTo>
                <a:lnTo>
                  <a:pt x="0" y="142875"/>
                </a:lnTo>
                <a:lnTo>
                  <a:pt x="0" y="1000251"/>
                </a:lnTo>
                <a:lnTo>
                  <a:pt x="5615" y="1028013"/>
                </a:lnTo>
                <a:lnTo>
                  <a:pt x="20923" y="1050702"/>
                </a:lnTo>
                <a:lnTo>
                  <a:pt x="43612" y="1066010"/>
                </a:lnTo>
                <a:lnTo>
                  <a:pt x="71374" y="1071626"/>
                </a:lnTo>
                <a:lnTo>
                  <a:pt x="99208" y="1066010"/>
                </a:lnTo>
                <a:lnTo>
                  <a:pt x="121935" y="1050702"/>
                </a:lnTo>
                <a:lnTo>
                  <a:pt x="137257" y="1028013"/>
                </a:lnTo>
                <a:lnTo>
                  <a:pt x="142875" y="1000251"/>
                </a:lnTo>
                <a:lnTo>
                  <a:pt x="142875" y="928751"/>
                </a:lnTo>
                <a:lnTo>
                  <a:pt x="4881626" y="928751"/>
                </a:lnTo>
                <a:lnTo>
                  <a:pt x="4909387" y="923135"/>
                </a:lnTo>
                <a:lnTo>
                  <a:pt x="4932076" y="907827"/>
                </a:lnTo>
                <a:lnTo>
                  <a:pt x="4947384" y="885138"/>
                </a:lnTo>
                <a:lnTo>
                  <a:pt x="4953000" y="857376"/>
                </a:lnTo>
                <a:lnTo>
                  <a:pt x="4953000" y="214375"/>
                </a:lnTo>
                <a:lnTo>
                  <a:pt x="71374" y="214375"/>
                </a:lnTo>
                <a:lnTo>
                  <a:pt x="71399" y="142875"/>
                </a:lnTo>
                <a:lnTo>
                  <a:pt x="74183" y="129047"/>
                </a:lnTo>
                <a:lnTo>
                  <a:pt x="81851" y="117665"/>
                </a:lnTo>
                <a:lnTo>
                  <a:pt x="93233" y="109997"/>
                </a:lnTo>
                <a:lnTo>
                  <a:pt x="107187" y="107187"/>
                </a:lnTo>
                <a:lnTo>
                  <a:pt x="4953000" y="107187"/>
                </a:lnTo>
                <a:lnTo>
                  <a:pt x="4953000" y="0"/>
                </a:lnTo>
                <a:close/>
              </a:path>
              <a:path w="4953000" h="1071880">
                <a:moveTo>
                  <a:pt x="4953000" y="107187"/>
                </a:moveTo>
                <a:lnTo>
                  <a:pt x="107187" y="107187"/>
                </a:lnTo>
                <a:lnTo>
                  <a:pt x="121068" y="109997"/>
                </a:lnTo>
                <a:lnTo>
                  <a:pt x="132413" y="117665"/>
                </a:lnTo>
                <a:lnTo>
                  <a:pt x="140067" y="129047"/>
                </a:lnTo>
                <a:lnTo>
                  <a:pt x="142875" y="143001"/>
                </a:lnTo>
                <a:lnTo>
                  <a:pt x="137257" y="170763"/>
                </a:lnTo>
                <a:lnTo>
                  <a:pt x="121935" y="193452"/>
                </a:lnTo>
                <a:lnTo>
                  <a:pt x="99208" y="208760"/>
                </a:lnTo>
                <a:lnTo>
                  <a:pt x="71374" y="214375"/>
                </a:lnTo>
                <a:lnTo>
                  <a:pt x="4953000" y="214375"/>
                </a:lnTo>
                <a:lnTo>
                  <a:pt x="4953000" y="107187"/>
                </a:lnTo>
                <a:close/>
              </a:path>
              <a:path w="4953000" h="1071880">
                <a:moveTo>
                  <a:pt x="4810125" y="0"/>
                </a:moveTo>
                <a:lnTo>
                  <a:pt x="4810125" y="71500"/>
                </a:lnTo>
                <a:lnTo>
                  <a:pt x="4881626" y="71500"/>
                </a:lnTo>
                <a:lnTo>
                  <a:pt x="4881626" y="35813"/>
                </a:lnTo>
                <a:lnTo>
                  <a:pt x="4845811" y="35813"/>
                </a:lnTo>
                <a:lnTo>
                  <a:pt x="4831931" y="33004"/>
                </a:lnTo>
                <a:lnTo>
                  <a:pt x="4820586" y="25336"/>
                </a:lnTo>
                <a:lnTo>
                  <a:pt x="4812932" y="13954"/>
                </a:lnTo>
                <a:lnTo>
                  <a:pt x="4810125" y="0"/>
                </a:lnTo>
                <a:close/>
              </a:path>
              <a:path w="4953000" h="1071880">
                <a:moveTo>
                  <a:pt x="4881626" y="0"/>
                </a:moveTo>
                <a:lnTo>
                  <a:pt x="4878816" y="13954"/>
                </a:lnTo>
                <a:lnTo>
                  <a:pt x="4871148" y="25336"/>
                </a:lnTo>
                <a:lnTo>
                  <a:pt x="4859766" y="33004"/>
                </a:lnTo>
                <a:lnTo>
                  <a:pt x="4845811" y="35813"/>
                </a:lnTo>
                <a:lnTo>
                  <a:pt x="4881626" y="35813"/>
                </a:lnTo>
                <a:lnTo>
                  <a:pt x="4881626" y="0"/>
                </a:lnTo>
                <a:close/>
              </a:path>
            </a:pathLst>
          </a:custGeom>
          <a:solidFill>
            <a:srgbClr val="0E6EC5"/>
          </a:solidFill>
        </p:spPr>
        <p:txBody>
          <a:bodyPr wrap="square" lIns="0" tIns="0" rIns="0" bIns="0" rtlCol="0"/>
          <a:lstStyle/>
          <a:p>
            <a:endParaRPr/>
          </a:p>
        </p:txBody>
      </p:sp>
      <p:sp>
        <p:nvSpPr>
          <p:cNvPr id="4" name="object 4"/>
          <p:cNvSpPr/>
          <p:nvPr/>
        </p:nvSpPr>
        <p:spPr>
          <a:xfrm>
            <a:off x="2128773" y="457200"/>
            <a:ext cx="4881880" cy="285750"/>
          </a:xfrm>
          <a:custGeom>
            <a:avLst/>
            <a:gdLst/>
            <a:ahLst/>
            <a:cxnLst/>
            <a:rect l="l" t="t" r="r" b="b"/>
            <a:pathLst>
              <a:path w="4881880" h="285750">
                <a:moveTo>
                  <a:pt x="35813" y="178562"/>
                </a:moveTo>
                <a:lnTo>
                  <a:pt x="21859" y="181371"/>
                </a:lnTo>
                <a:lnTo>
                  <a:pt x="10477" y="189039"/>
                </a:lnTo>
                <a:lnTo>
                  <a:pt x="2809" y="200421"/>
                </a:lnTo>
                <a:lnTo>
                  <a:pt x="0" y="214375"/>
                </a:lnTo>
                <a:lnTo>
                  <a:pt x="0" y="285750"/>
                </a:lnTo>
                <a:lnTo>
                  <a:pt x="27834" y="280134"/>
                </a:lnTo>
                <a:lnTo>
                  <a:pt x="50561" y="264826"/>
                </a:lnTo>
                <a:lnTo>
                  <a:pt x="65883" y="242137"/>
                </a:lnTo>
                <a:lnTo>
                  <a:pt x="71500" y="214375"/>
                </a:lnTo>
                <a:lnTo>
                  <a:pt x="68693" y="200421"/>
                </a:lnTo>
                <a:lnTo>
                  <a:pt x="61039" y="189039"/>
                </a:lnTo>
                <a:lnTo>
                  <a:pt x="49694" y="181371"/>
                </a:lnTo>
                <a:lnTo>
                  <a:pt x="35813" y="178562"/>
                </a:lnTo>
                <a:close/>
              </a:path>
              <a:path w="4881880" h="285750">
                <a:moveTo>
                  <a:pt x="4881626" y="71500"/>
                </a:moveTo>
                <a:lnTo>
                  <a:pt x="4810252" y="71500"/>
                </a:lnTo>
                <a:lnTo>
                  <a:pt x="4810252" y="142875"/>
                </a:lnTo>
                <a:lnTo>
                  <a:pt x="4838013" y="137259"/>
                </a:lnTo>
                <a:lnTo>
                  <a:pt x="4860702" y="121951"/>
                </a:lnTo>
                <a:lnTo>
                  <a:pt x="4876010" y="99262"/>
                </a:lnTo>
                <a:lnTo>
                  <a:pt x="4881626" y="71500"/>
                </a:lnTo>
                <a:close/>
              </a:path>
              <a:path w="4881880" h="285750">
                <a:moveTo>
                  <a:pt x="4810252" y="0"/>
                </a:moveTo>
                <a:lnTo>
                  <a:pt x="4782417" y="5617"/>
                </a:lnTo>
                <a:lnTo>
                  <a:pt x="4759690" y="20939"/>
                </a:lnTo>
                <a:lnTo>
                  <a:pt x="4744368" y="43666"/>
                </a:lnTo>
                <a:lnTo>
                  <a:pt x="4738751" y="71500"/>
                </a:lnTo>
                <a:lnTo>
                  <a:pt x="4741558" y="85381"/>
                </a:lnTo>
                <a:lnTo>
                  <a:pt x="4749212" y="96726"/>
                </a:lnTo>
                <a:lnTo>
                  <a:pt x="4760557" y="104380"/>
                </a:lnTo>
                <a:lnTo>
                  <a:pt x="4774437" y="107187"/>
                </a:lnTo>
                <a:lnTo>
                  <a:pt x="4788392" y="104380"/>
                </a:lnTo>
                <a:lnTo>
                  <a:pt x="4799774" y="96726"/>
                </a:lnTo>
                <a:lnTo>
                  <a:pt x="4807442" y="85381"/>
                </a:lnTo>
                <a:lnTo>
                  <a:pt x="4810252" y="71500"/>
                </a:lnTo>
                <a:lnTo>
                  <a:pt x="4881626" y="71500"/>
                </a:lnTo>
                <a:lnTo>
                  <a:pt x="4876010" y="43666"/>
                </a:lnTo>
                <a:lnTo>
                  <a:pt x="4860702" y="20939"/>
                </a:lnTo>
                <a:lnTo>
                  <a:pt x="4838013" y="5617"/>
                </a:lnTo>
                <a:lnTo>
                  <a:pt x="4810252" y="0"/>
                </a:lnTo>
                <a:close/>
              </a:path>
            </a:pathLst>
          </a:custGeom>
          <a:solidFill>
            <a:srgbClr val="0C589F"/>
          </a:solidFill>
        </p:spPr>
        <p:txBody>
          <a:bodyPr wrap="square" lIns="0" tIns="0" rIns="0" bIns="0" rtlCol="0"/>
          <a:lstStyle/>
          <a:p>
            <a:endParaRPr/>
          </a:p>
        </p:txBody>
      </p:sp>
      <p:sp>
        <p:nvSpPr>
          <p:cNvPr id="5" name="object 5"/>
          <p:cNvSpPr/>
          <p:nvPr/>
        </p:nvSpPr>
        <p:spPr>
          <a:xfrm>
            <a:off x="2057400" y="457200"/>
            <a:ext cx="4953000" cy="1143000"/>
          </a:xfrm>
          <a:custGeom>
            <a:avLst/>
            <a:gdLst/>
            <a:ahLst/>
            <a:cxnLst/>
            <a:rect l="l" t="t" r="r" b="b"/>
            <a:pathLst>
              <a:path w="4953000" h="1143000">
                <a:moveTo>
                  <a:pt x="0" y="214249"/>
                </a:moveTo>
                <a:lnTo>
                  <a:pt x="5615" y="186487"/>
                </a:lnTo>
                <a:lnTo>
                  <a:pt x="20923" y="163798"/>
                </a:lnTo>
                <a:lnTo>
                  <a:pt x="43612" y="148490"/>
                </a:lnTo>
                <a:lnTo>
                  <a:pt x="71374" y="142875"/>
                </a:lnTo>
                <a:lnTo>
                  <a:pt x="4810125" y="142875"/>
                </a:lnTo>
                <a:lnTo>
                  <a:pt x="4810125" y="71374"/>
                </a:lnTo>
                <a:lnTo>
                  <a:pt x="4815740" y="43612"/>
                </a:lnTo>
                <a:lnTo>
                  <a:pt x="4831048" y="20923"/>
                </a:lnTo>
                <a:lnTo>
                  <a:pt x="4853737" y="5615"/>
                </a:lnTo>
                <a:lnTo>
                  <a:pt x="4881499" y="0"/>
                </a:lnTo>
                <a:lnTo>
                  <a:pt x="4909333" y="5615"/>
                </a:lnTo>
                <a:lnTo>
                  <a:pt x="4932060" y="20923"/>
                </a:lnTo>
                <a:lnTo>
                  <a:pt x="4947382" y="43612"/>
                </a:lnTo>
                <a:lnTo>
                  <a:pt x="4953000" y="71374"/>
                </a:lnTo>
                <a:lnTo>
                  <a:pt x="4953000" y="928751"/>
                </a:lnTo>
                <a:lnTo>
                  <a:pt x="4947384" y="956512"/>
                </a:lnTo>
                <a:lnTo>
                  <a:pt x="4932076" y="979201"/>
                </a:lnTo>
                <a:lnTo>
                  <a:pt x="4909387" y="994509"/>
                </a:lnTo>
                <a:lnTo>
                  <a:pt x="4881626" y="1000125"/>
                </a:lnTo>
                <a:lnTo>
                  <a:pt x="142875" y="1000125"/>
                </a:lnTo>
                <a:lnTo>
                  <a:pt x="142875" y="1071626"/>
                </a:lnTo>
                <a:lnTo>
                  <a:pt x="137259" y="1099387"/>
                </a:lnTo>
                <a:lnTo>
                  <a:pt x="121951" y="1122076"/>
                </a:lnTo>
                <a:lnTo>
                  <a:pt x="99262" y="1137384"/>
                </a:lnTo>
                <a:lnTo>
                  <a:pt x="71500" y="1143000"/>
                </a:lnTo>
                <a:lnTo>
                  <a:pt x="43666" y="1137384"/>
                </a:lnTo>
                <a:lnTo>
                  <a:pt x="20939" y="1122076"/>
                </a:lnTo>
                <a:lnTo>
                  <a:pt x="5617" y="1099387"/>
                </a:lnTo>
                <a:lnTo>
                  <a:pt x="0" y="1071626"/>
                </a:lnTo>
                <a:lnTo>
                  <a:pt x="0" y="214249"/>
                </a:lnTo>
                <a:close/>
              </a:path>
            </a:pathLst>
          </a:custGeom>
          <a:ln w="9144">
            <a:solidFill>
              <a:srgbClr val="000000"/>
            </a:solidFill>
          </a:ln>
        </p:spPr>
        <p:txBody>
          <a:bodyPr wrap="square" lIns="0" tIns="0" rIns="0" bIns="0" rtlCol="0"/>
          <a:lstStyle/>
          <a:p>
            <a:endParaRPr/>
          </a:p>
        </p:txBody>
      </p:sp>
      <p:sp>
        <p:nvSpPr>
          <p:cNvPr id="6" name="object 6"/>
          <p:cNvSpPr/>
          <p:nvPr/>
        </p:nvSpPr>
        <p:spPr>
          <a:xfrm>
            <a:off x="6862953" y="524001"/>
            <a:ext cx="152019" cy="8064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052827" y="631190"/>
            <a:ext cx="152019" cy="11633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200275" y="671448"/>
            <a:ext cx="0" cy="786130"/>
          </a:xfrm>
          <a:custGeom>
            <a:avLst/>
            <a:gdLst/>
            <a:ahLst/>
            <a:cxnLst/>
            <a:rect l="l" t="t" r="r" b="b"/>
            <a:pathLst>
              <a:path h="786130">
                <a:moveTo>
                  <a:pt x="0" y="0"/>
                </a:moveTo>
                <a:lnTo>
                  <a:pt x="0" y="785876"/>
                </a:lnTo>
              </a:path>
            </a:pathLst>
          </a:custGeom>
          <a:ln w="9144">
            <a:solidFill>
              <a:srgbClr val="000000"/>
            </a:solidFill>
          </a:ln>
        </p:spPr>
        <p:txBody>
          <a:bodyPr wrap="square" lIns="0" tIns="0" rIns="0" bIns="0" rtlCol="0"/>
          <a:lstStyle/>
          <a:p>
            <a:endParaRPr/>
          </a:p>
        </p:txBody>
      </p:sp>
      <p:sp>
        <p:nvSpPr>
          <p:cNvPr id="9" name="object 9"/>
          <p:cNvSpPr txBox="1">
            <a:spLocks noGrp="1"/>
          </p:cNvSpPr>
          <p:nvPr>
            <p:ph type="title"/>
          </p:nvPr>
        </p:nvSpPr>
        <p:spPr>
          <a:xfrm>
            <a:off x="2554351" y="697737"/>
            <a:ext cx="4030979"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FFFFFF"/>
                </a:solidFill>
                <a:latin typeface="Arial"/>
                <a:cs typeface="Arial"/>
              </a:rPr>
              <a:t>Pharma</a:t>
            </a:r>
            <a:r>
              <a:rPr sz="4000" b="1" spc="-60" dirty="0">
                <a:solidFill>
                  <a:srgbClr val="FFFFFF"/>
                </a:solidFill>
                <a:latin typeface="Arial"/>
                <a:cs typeface="Arial"/>
              </a:rPr>
              <a:t> </a:t>
            </a:r>
            <a:r>
              <a:rPr sz="4000" b="1" spc="-5" dirty="0">
                <a:solidFill>
                  <a:srgbClr val="FFFFFF"/>
                </a:solidFill>
                <a:latin typeface="Arial"/>
                <a:cs typeface="Arial"/>
              </a:rPr>
              <a:t>Industry</a:t>
            </a:r>
            <a:endParaRPr sz="4000">
              <a:latin typeface="Arial"/>
              <a:cs typeface="Arial"/>
            </a:endParaRPr>
          </a:p>
        </p:txBody>
      </p:sp>
    </p:spTree>
    <p:extLst>
      <p:ext uri="{BB962C8B-B14F-4D97-AF65-F5344CB8AC3E}">
        <p14:creationId xmlns:p14="http://schemas.microsoft.com/office/powerpoint/2010/main" val="3764479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69197" y="6568367"/>
            <a:ext cx="116839" cy="153035"/>
          </a:xfrm>
          <a:prstGeom prst="rect">
            <a:avLst/>
          </a:prstGeom>
        </p:spPr>
        <p:txBody>
          <a:bodyPr vert="horz" wrap="square" lIns="0" tIns="0" rIns="0" bIns="0" rtlCol="0">
            <a:spAutoFit/>
          </a:bodyPr>
          <a:lstStyle/>
          <a:p>
            <a:pPr>
              <a:lnSpc>
                <a:spcPts val="1145"/>
              </a:lnSpc>
            </a:pPr>
            <a:r>
              <a:rPr sz="1200" spc="-20" dirty="0">
                <a:solidFill>
                  <a:srgbClr val="045C75"/>
                </a:solidFill>
                <a:latin typeface="Constantia"/>
                <a:cs typeface="Constantia"/>
              </a:rPr>
              <a:t>15</a:t>
            </a:r>
            <a:endParaRPr sz="1200">
              <a:latin typeface="Constantia"/>
              <a:cs typeface="Constantia"/>
            </a:endParaRPr>
          </a:p>
        </p:txBody>
      </p:sp>
      <p:sp>
        <p:nvSpPr>
          <p:cNvPr id="3" name="object 3"/>
          <p:cNvSpPr txBox="1"/>
          <p:nvPr/>
        </p:nvSpPr>
        <p:spPr>
          <a:xfrm>
            <a:off x="2233422" y="3341370"/>
            <a:ext cx="439928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CLINICAL</a:t>
            </a:r>
            <a:r>
              <a:rPr sz="3200" b="1" spc="-245" dirty="0">
                <a:latin typeface="Times New Roman"/>
                <a:cs typeface="Times New Roman"/>
              </a:rPr>
              <a:t> </a:t>
            </a:r>
            <a:r>
              <a:rPr sz="3200" b="1" dirty="0">
                <a:latin typeface="Times New Roman"/>
                <a:cs typeface="Times New Roman"/>
              </a:rPr>
              <a:t>RESEARCH</a:t>
            </a:r>
            <a:endParaRPr sz="3200">
              <a:latin typeface="Times New Roman"/>
              <a:cs typeface="Times New Roman"/>
            </a:endParaRPr>
          </a:p>
        </p:txBody>
      </p:sp>
      <p:sp>
        <p:nvSpPr>
          <p:cNvPr id="4" name="object 4"/>
          <p:cNvSpPr/>
          <p:nvPr/>
        </p:nvSpPr>
        <p:spPr>
          <a:xfrm>
            <a:off x="0" y="0"/>
            <a:ext cx="4419600" cy="33390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53000" y="3877054"/>
            <a:ext cx="4191000" cy="29809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3933443"/>
            <a:ext cx="4267200" cy="292455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53000" y="0"/>
            <a:ext cx="4191000" cy="3287267"/>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3138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1074</Words>
  <Application>Microsoft Office PowerPoint</Application>
  <PresentationFormat>On-screen Show (4:3)</PresentationFormat>
  <Paragraphs>217</Paragraphs>
  <Slides>28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Cambria</vt:lpstr>
      <vt:lpstr>Constantia</vt:lpstr>
      <vt:lpstr>Footlight MT Light</vt:lpstr>
      <vt:lpstr>Georgia</vt:lpstr>
      <vt:lpstr>Gisha</vt:lpstr>
      <vt:lpstr>Monotype Corsiva</vt:lpstr>
      <vt:lpstr>Segoe UI</vt:lpstr>
      <vt:lpstr>Times New Roman</vt:lpstr>
      <vt:lpstr>Wingdings</vt:lpstr>
      <vt:lpstr>Wingdings 2</vt:lpstr>
      <vt:lpstr>Office Theme</vt:lpstr>
      <vt:lpstr>Pharmacy is ….</vt:lpstr>
      <vt:lpstr>PHARMACY</vt:lpstr>
      <vt:lpstr>MEDICINES</vt:lpstr>
      <vt:lpstr>Capsule</vt:lpstr>
      <vt:lpstr>COSMETICS  OTC (Over The Counter)</vt:lpstr>
      <vt:lpstr>PowerPoint Presentation</vt:lpstr>
      <vt:lpstr>PowerPoint Presentation</vt:lpstr>
      <vt:lpstr>Pharma Industry</vt:lpstr>
      <vt:lpstr>PowerPoint Presentation</vt:lpstr>
      <vt:lpstr>HOSPITAL PHARMACY</vt:lpstr>
      <vt:lpstr>PowerPoint Presentation</vt:lpstr>
      <vt:lpstr>PowerPoint Presentation</vt:lpstr>
      <vt:lpstr>PowerPoint Presentation</vt:lpstr>
      <vt:lpstr>List of Documents Required for Admission</vt:lpstr>
      <vt:lpstr>Eligibility</vt:lpstr>
      <vt:lpstr>Eligibility</vt:lpstr>
      <vt:lpstr>PowerPoint Presentation</vt:lpstr>
      <vt:lpstr>PowerPoint Presentation</vt:lpstr>
      <vt:lpstr>PowerPoint Presentation</vt:lpstr>
      <vt:lpstr>PowerPoint Presentation</vt:lpstr>
      <vt:lpstr>PowerPoint Presentation</vt:lpstr>
      <vt:lpstr>PowerPoint Presentation</vt:lpstr>
      <vt:lpstr>University Rankers</vt:lpstr>
      <vt:lpstr>INFRASTRUCTURE</vt:lpstr>
      <vt:lpstr>WHY To Take Admission in SBMSPM’s Pharmacy Colleges</vt:lpstr>
      <vt:lpstr>TRAINING &amp; PLACEMENT CELL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Pompom</dc:creator>
  <cp:lastModifiedBy>admin</cp:lastModifiedBy>
  <cp:revision>44</cp:revision>
  <dcterms:created xsi:type="dcterms:W3CDTF">2019-12-06T05:03:02Z</dcterms:created>
  <dcterms:modified xsi:type="dcterms:W3CDTF">2020-01-10T12:05:57Z</dcterms:modified>
</cp:coreProperties>
</file>